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74" r:id="rId2"/>
    <p:sldId id="260" r:id="rId3"/>
    <p:sldId id="259" r:id="rId4"/>
    <p:sldId id="258" r:id="rId5"/>
    <p:sldId id="283" r:id="rId6"/>
    <p:sldId id="289" r:id="rId7"/>
    <p:sldId id="261" r:id="rId8"/>
    <p:sldId id="262" r:id="rId9"/>
    <p:sldId id="263" r:id="rId10"/>
    <p:sldId id="267" r:id="rId11"/>
    <p:sldId id="285" r:id="rId12"/>
    <p:sldId id="266" r:id="rId13"/>
    <p:sldId id="268" r:id="rId14"/>
    <p:sldId id="269" r:id="rId15"/>
    <p:sldId id="276" r:id="rId16"/>
    <p:sldId id="279" r:id="rId17"/>
    <p:sldId id="278" r:id="rId18"/>
    <p:sldId id="280" r:id="rId19"/>
    <p:sldId id="277" r:id="rId20"/>
    <p:sldId id="270" r:id="rId21"/>
    <p:sldId id="292" r:id="rId22"/>
    <p:sldId id="288" r:id="rId23"/>
    <p:sldId id="290" r:id="rId24"/>
    <p:sldId id="291" r:id="rId25"/>
    <p:sldId id="293" r:id="rId26"/>
    <p:sldId id="286" r:id="rId27"/>
    <p:sldId id="287" r:id="rId28"/>
    <p:sldId id="282" r:id="rId29"/>
    <p:sldId id="271" r:id="rId30"/>
    <p:sldId id="294" r:id="rId31"/>
    <p:sldId id="257" r:id="rId32"/>
    <p:sldId id="284" r:id="rId33"/>
    <p:sldId id="281" r:id="rId34"/>
    <p:sldId id="273" r:id="rId3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01" autoAdjust="0"/>
    <p:restoredTop sz="59868" autoAdjust="0"/>
  </p:normalViewPr>
  <p:slideViewPr>
    <p:cSldViewPr snapToGrid="0">
      <p:cViewPr varScale="1">
        <p:scale>
          <a:sx n="61" d="100"/>
          <a:sy n="61" d="100"/>
        </p:scale>
        <p:origin x="1284"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______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___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a:t>
                </a:r>
                <a:r>
                  <a:rPr lang="en-US" altLang="ja-JP" sz="1860" b="1" dirty="0" smtClean="0"/>
                  <a:t> </a:t>
                </a:r>
                <a:r>
                  <a:rPr lang="en-US" altLang="ja-JP" sz="1860" b="1" dirty="0"/>
                  <a:t>(%)</a:t>
                </a:r>
                <a:endParaRPr lang="ja-JP" altLang="en-US" sz="1860" b="1" dirty="0"/>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a:t>
                </a:r>
                <a:r>
                  <a:rPr lang="en-US" altLang="ja-JP" sz="1860" b="1" i="0" baseline="0" dirty="0" smtClean="0">
                    <a:effectLst/>
                  </a:rPr>
                  <a:t> </a:t>
                </a:r>
                <a:r>
                  <a:rPr lang="en-US" altLang="ja-JP" sz="1860" b="1" i="0" baseline="0" dirty="0">
                    <a:effectLst/>
                  </a:rPr>
                  <a:t>(%)</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bg1">
                  <a:lumMod val="65000"/>
                </a:schemeClr>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C8FA46-DAC1-48A5-A534-60EFFD85CDA3}" type="datetimeFigureOut">
              <a:rPr kumimoji="1" lang="ja-JP" altLang="en-US" smtClean="0"/>
              <a:t>2020/1/29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75FAFC-A5AB-4FEC-AA23-92E34682EFAF}" type="slidenum">
              <a:rPr kumimoji="1" lang="ja-JP" altLang="en-US" smtClean="0"/>
              <a:t>‹#›</a:t>
            </a:fld>
            <a:endParaRPr kumimoji="1" lang="ja-JP" altLang="en-US"/>
          </a:p>
        </p:txBody>
      </p:sp>
    </p:spTree>
    <p:extLst>
      <p:ext uri="{BB962C8B-B14F-4D97-AF65-F5344CB8AC3E}">
        <p14:creationId xmlns:p14="http://schemas.microsoft.com/office/powerpoint/2010/main" val="19910893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ソースコードの類似性に基づいたテストコード自動生成ツール</a:t>
            </a:r>
            <a:r>
              <a:rPr kumimoji="1" lang="en-US" altLang="ja-JP" dirty="0" err="1" smtClean="0"/>
              <a:t>SuiteRec</a:t>
            </a:r>
            <a:r>
              <a:rPr kumimoji="1" lang="ja-JP" altLang="en-US" dirty="0" smtClean="0"/>
              <a:t>というタイトルで、</a:t>
            </a:r>
            <a:r>
              <a:rPr kumimoji="1" lang="en-US" altLang="ja-JP" dirty="0" smtClean="0"/>
              <a:t>M2</a:t>
            </a:r>
            <a:r>
              <a:rPr kumimoji="1" lang="ja-JP" altLang="en-US" dirty="0" smtClean="0"/>
              <a:t>の倉地亮介が発表させていただきます。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a:t>
            </a:fld>
            <a:endParaRPr kumimoji="1" lang="ja-JP" altLang="en-US"/>
          </a:p>
        </p:txBody>
      </p:sp>
    </p:spTree>
    <p:extLst>
      <p:ext uri="{BB962C8B-B14F-4D97-AF65-F5344CB8AC3E}">
        <p14:creationId xmlns:p14="http://schemas.microsoft.com/office/powerpoint/2010/main" val="1802386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11</a:t>
            </a:fld>
            <a:endParaRPr kumimoji="1" lang="ja-JP" altLang="en-US"/>
          </a:p>
        </p:txBody>
      </p:sp>
    </p:spTree>
    <p:extLst>
      <p:ext uri="{BB962C8B-B14F-4D97-AF65-F5344CB8AC3E}">
        <p14:creationId xmlns:p14="http://schemas.microsoft.com/office/powerpoint/2010/main" val="2669231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を使用した場合とそうでない場合で、被験者が作成したテストコードのカバレッジを比較しました。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を使用した場合とそうでない場合でほとんど差がなく、どのタスクも網羅率が</a:t>
            </a:r>
            <a:r>
              <a:rPr kumimoji="1" lang="en-US" altLang="ja-JP" dirty="0" smtClean="0"/>
              <a:t>90%</a:t>
            </a:r>
            <a:r>
              <a:rPr kumimoji="1" lang="ja-JP" altLang="en-US" dirty="0" smtClean="0"/>
              <a:t>を超えています。</a:t>
            </a:r>
            <a:endParaRPr kumimoji="1" lang="en-US" altLang="ja-JP" dirty="0" smtClean="0"/>
          </a:p>
          <a:p>
            <a:endParaRPr kumimoji="1" lang="en-US" altLang="ja-JP" dirty="0" smtClean="0"/>
          </a:p>
          <a:p>
            <a:r>
              <a:rPr kumimoji="1" lang="ja-JP" altLang="en-US" dirty="0" smtClean="0"/>
              <a:t>ただ、一番複雑なプログラムであるタスク</a:t>
            </a:r>
            <a:r>
              <a:rPr kumimoji="1" lang="en-US" altLang="ja-JP" dirty="0" smtClean="0"/>
              <a:t>3</a:t>
            </a:r>
            <a:r>
              <a:rPr kumimoji="1" lang="ja-JP" altLang="en-US" dirty="0" smtClean="0"/>
              <a:t>については、若干差があり、</a:t>
            </a:r>
            <a:r>
              <a:rPr kumimoji="1" lang="en-US" altLang="ja-JP" dirty="0" err="1" smtClean="0"/>
              <a:t>SuiteRec</a:t>
            </a:r>
            <a:r>
              <a:rPr kumimoji="1" lang="ja-JP" altLang="en-US" dirty="0" smtClean="0"/>
              <a:t>を利用した方が</a:t>
            </a:r>
            <a:r>
              <a:rPr kumimoji="1" lang="en-US" altLang="ja-JP" dirty="0" smtClean="0"/>
              <a:t>10</a:t>
            </a:r>
            <a:r>
              <a:rPr kumimoji="1" lang="ja-JP" altLang="en-US" dirty="0" smtClean="0"/>
              <a:t>％以上カバレッジを向上できることが分かりました。</a:t>
            </a:r>
            <a:endParaRPr kumimoji="1" lang="en-US" altLang="ja-JP" dirty="0" smtClean="0"/>
          </a:p>
          <a:p>
            <a:endParaRPr kumimoji="1" lang="en-US" altLang="ja-JP" dirty="0" smtClean="0"/>
          </a:p>
          <a:p>
            <a:r>
              <a:rPr kumimoji="1" lang="ja-JP" altLang="en-US" dirty="0" smtClean="0"/>
              <a:t>この結果は、分岐が多く複雑なプログラムのテストコードを作成する際に</a:t>
            </a:r>
            <a:r>
              <a:rPr kumimoji="1" lang="en-US" altLang="ja-JP" dirty="0" err="1" smtClean="0"/>
              <a:t>SuiteRec</a:t>
            </a:r>
            <a:r>
              <a:rPr kumimoji="1" lang="ja-JP" altLang="en-US" dirty="0" smtClean="0"/>
              <a:t>は分岐網羅率を向上するのに役立つ可能性があることが分かりました。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15</a:t>
            </a:fld>
            <a:endParaRPr kumimoji="1" lang="ja-JP" altLang="en-US"/>
          </a:p>
        </p:txBody>
      </p:sp>
    </p:spTree>
    <p:extLst>
      <p:ext uri="{BB962C8B-B14F-4D97-AF65-F5344CB8AC3E}">
        <p14:creationId xmlns:p14="http://schemas.microsoft.com/office/powerpoint/2010/main" val="22536147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kumimoji="1" lang="ja-JP" altLang="en-US" dirty="0" smtClean="0"/>
              <a:t>タスク</a:t>
            </a:r>
            <a:r>
              <a:rPr kumimoji="1" lang="en-US" altLang="ja-JP" dirty="0" smtClean="0"/>
              <a:t>1</a:t>
            </a:r>
            <a:r>
              <a:rPr kumimoji="1" lang="ja-JP" altLang="en-US" dirty="0" smtClean="0"/>
              <a:t>と</a:t>
            </a:r>
            <a:r>
              <a:rPr kumimoji="1" lang="en-US" altLang="ja-JP" dirty="0" smtClean="0"/>
              <a:t>3</a:t>
            </a:r>
            <a:r>
              <a:rPr kumimoji="1" lang="ja-JP" altLang="en-US" dirty="0" smtClean="0"/>
              <a:t>を見ると、</a:t>
            </a:r>
            <a:r>
              <a:rPr kumimoji="1" lang="en-US" altLang="ja-JP" dirty="0" err="1" smtClean="0"/>
              <a:t>SuiRec</a:t>
            </a:r>
            <a:r>
              <a:rPr kumimoji="1" lang="ja-JP" altLang="en-US" dirty="0" smtClean="0"/>
              <a:t>を使用した場合、タスク終了までの時間が長いことが分かります。 </a:t>
            </a:r>
            <a:endParaRPr kumimoji="1" lang="en-US" altLang="ja-JP" dirty="0" smtClean="0"/>
          </a:p>
          <a:p>
            <a:endParaRPr kumimoji="1" lang="en-US" altLang="ja-JP" dirty="0" smtClean="0"/>
          </a:p>
          <a:p>
            <a:r>
              <a:rPr kumimoji="1" lang="en-US" altLang="ja-JP" dirty="0" err="1" smtClean="0"/>
              <a:t>SuiteRec</a:t>
            </a:r>
            <a:r>
              <a:rPr kumimoji="1" lang="ja-JP" altLang="en-US" dirty="0" smtClean="0"/>
              <a:t>を使用した場合テスト作成に時間がかかる原因として、推薦される複数のテストコードを理解し、再利用する際に変更する必要があることが考えられます。</a:t>
            </a:r>
            <a:endParaRPr kumimoji="1" lang="en-US" altLang="ja-JP" dirty="0" smtClean="0"/>
          </a:p>
          <a:p>
            <a:endParaRPr kumimoji="1" lang="en-US" altLang="ja-JP" dirty="0" smtClean="0"/>
          </a:p>
          <a:p>
            <a:r>
              <a:rPr kumimoji="1" lang="ja-JP" altLang="en-US" dirty="0" smtClean="0"/>
              <a:t>被験者は、推薦されたテストコードをそのまま再利用することができません。入力コード片と類似コード片の差分に応じてテストコードを書き替える必要があります</a:t>
            </a:r>
            <a:endParaRPr kumimoji="1" lang="en-US" altLang="ja-JP"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16</a:t>
            </a:fld>
            <a:endParaRPr kumimoji="1" lang="ja-JP" altLang="en-US"/>
          </a:p>
        </p:txBody>
      </p:sp>
    </p:spTree>
    <p:extLst>
      <p:ext uri="{BB962C8B-B14F-4D97-AF65-F5344CB8AC3E}">
        <p14:creationId xmlns:p14="http://schemas.microsoft.com/office/powerpoint/2010/main" val="22567013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この図からわかるようにすべてのタスクにおいて、</a:t>
            </a:r>
            <a:r>
              <a:rPr kumimoji="1" lang="en-US" altLang="ja-JP" dirty="0" err="1" smtClean="0"/>
              <a:t>SuiteRec</a:t>
            </a:r>
            <a:r>
              <a:rPr kumimoji="1" lang="ja-JP" altLang="en-US" dirty="0" smtClean="0"/>
              <a:t>を使用した場合とそうでない場合で検出されたテストスメルの数が少ないことが分かります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また、</a:t>
            </a:r>
            <a:r>
              <a:rPr kumimoji="1" lang="en-US" altLang="ja-JP" dirty="0" err="1" smtClean="0"/>
              <a:t>SuiteRec</a:t>
            </a:r>
            <a:r>
              <a:rPr kumimoji="1" lang="ja-JP" altLang="en-US" dirty="0" smtClean="0"/>
              <a:t>のインターフェスで、推薦されるテストコードに含まれているテストスメルの情報を提示することで、その情報に基づいてテストコードを書き替えることができ、品質の高いテストコードを作成した可能性があります。</a:t>
            </a:r>
            <a:endParaRPr kumimoji="1" lang="en-US" altLang="ja-JP" dirty="0" smtClean="0"/>
          </a:p>
          <a:p>
            <a:endParaRPr kumimoji="1" lang="en-US" altLang="ja-JP" dirty="0" smtClean="0"/>
          </a:p>
          <a:p>
            <a:r>
              <a:rPr kumimoji="1" lang="ja-JP" altLang="en-US" dirty="0" smtClean="0"/>
              <a:t>一方で、</a:t>
            </a:r>
            <a:r>
              <a:rPr kumimoji="1" lang="en-US" altLang="ja-JP" dirty="0" err="1" smtClean="0"/>
              <a:t>SuiteRec</a:t>
            </a:r>
            <a:r>
              <a:rPr kumimoji="1" lang="ja-JP" altLang="en-US" dirty="0" smtClean="0"/>
              <a:t>を使用しない場合は、使用した場合と比べて、作成したテストコードに全体として</a:t>
            </a:r>
            <a:r>
              <a:rPr kumimoji="1" lang="en-US" altLang="ja-JP" dirty="0" smtClean="0"/>
              <a:t>5</a:t>
            </a:r>
            <a:r>
              <a:rPr kumimoji="1" lang="ja-JP" altLang="en-US" dirty="0" smtClean="0"/>
              <a:t>倍以上テストスメル含んでいました。この中でも多く含まれていたテストスメルとしてこちらの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テストスメルが挙げられます。実際に既存研究でも、これらのテストスメルが既存プロジェクトで多く検出されていることが報告されています。</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17</a:t>
            </a:fld>
            <a:endParaRPr kumimoji="1" lang="ja-JP" altLang="en-US"/>
          </a:p>
        </p:txBody>
      </p:sp>
    </p:spTree>
    <p:extLst>
      <p:ext uri="{BB962C8B-B14F-4D97-AF65-F5344CB8AC3E}">
        <p14:creationId xmlns:p14="http://schemas.microsoft.com/office/powerpoint/2010/main" val="269097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こちらがそのアンケート項目になります。被験者はこれらの質問に対して</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18</a:t>
            </a:fld>
            <a:endParaRPr kumimoji="1" lang="ja-JP" altLang="en-US"/>
          </a:p>
        </p:txBody>
      </p:sp>
    </p:spTree>
    <p:extLst>
      <p:ext uri="{BB962C8B-B14F-4D97-AF65-F5344CB8AC3E}">
        <p14:creationId xmlns:p14="http://schemas.microsoft.com/office/powerpoint/2010/main" val="1585086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dirty="0" err="1" smtClean="0"/>
              <a:t>SuiteRec</a:t>
            </a:r>
            <a:r>
              <a:rPr kumimoji="1" lang="ja-JP" altLang="en-US" dirty="0" smtClean="0"/>
              <a:t>によって推薦されたテストコードがテスト項目を考える上でヒントとなり、テスト作成作業が容易に感じた可能性があります。</a:t>
            </a:r>
            <a:endParaRPr kumimoji="1" lang="en-US" altLang="ja-JP" dirty="0" smtClean="0"/>
          </a:p>
          <a:p>
            <a:endParaRPr kumimoji="1" lang="en-US" altLang="ja-JP" dirty="0" smtClean="0"/>
          </a:p>
          <a:p>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endParaRPr kumimoji="1" lang="en-US" altLang="ja-JP" dirty="0" smtClean="0"/>
          </a:p>
          <a:p>
            <a:r>
              <a:rPr kumimoji="1" lang="ja-JP" altLang="en-US" dirty="0" smtClean="0"/>
              <a:t>開発者は、自分の作成したテストコードに責任を持ち、不安なくソフトウェアをユーザに提供することはソフトウェアテストの目的の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つなので、この結果は重要です。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19</a:t>
            </a:fld>
            <a:endParaRPr kumimoji="1" lang="ja-JP" altLang="en-US"/>
          </a:p>
        </p:txBody>
      </p:sp>
    </p:spTree>
    <p:extLst>
      <p:ext uri="{BB962C8B-B14F-4D97-AF65-F5344CB8AC3E}">
        <p14:creationId xmlns:p14="http://schemas.microsoft.com/office/powerpoint/2010/main" val="27379592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そして、提案ツールの有用性を定量的および定性的に評価しました。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を使用しましたが、今後他のツールにも対応するようにツール拡張することを考えています</a:t>
            </a:r>
            <a:endParaRPr kumimoji="1" lang="en-US" altLang="ja-JP" dirty="0" smtClean="0"/>
          </a:p>
          <a:p>
            <a:endParaRPr kumimoji="1" lang="en-US" altLang="ja-JP" dirty="0" smtClean="0"/>
          </a:p>
          <a:p>
            <a:r>
              <a:rPr kumimoji="1" lang="ja-JP" altLang="en-US" dirty="0" smtClean="0"/>
              <a:t>以上で発表を終わります。どうもありがとうございました。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20</a:t>
            </a:fld>
            <a:endParaRPr kumimoji="1" lang="ja-JP" altLang="en-US"/>
          </a:p>
        </p:txBody>
      </p:sp>
    </p:spTree>
    <p:extLst>
      <p:ext uri="{BB962C8B-B14F-4D97-AF65-F5344CB8AC3E}">
        <p14:creationId xmlns:p14="http://schemas.microsoft.com/office/powerpoint/2010/main" val="24840512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21</a:t>
            </a:fld>
            <a:endParaRPr kumimoji="1" lang="ja-JP" altLang="en-US"/>
          </a:p>
        </p:txBody>
      </p:sp>
    </p:spTree>
    <p:extLst>
      <p:ext uri="{BB962C8B-B14F-4D97-AF65-F5344CB8AC3E}">
        <p14:creationId xmlns:p14="http://schemas.microsoft.com/office/powerpoint/2010/main" val="15025471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27</a:t>
            </a:fld>
            <a:endParaRPr kumimoji="1" lang="ja-JP" altLang="en-US"/>
          </a:p>
        </p:txBody>
      </p:sp>
    </p:spTree>
    <p:extLst>
      <p:ext uri="{BB962C8B-B14F-4D97-AF65-F5344CB8AC3E}">
        <p14:creationId xmlns:p14="http://schemas.microsoft.com/office/powerpoint/2010/main" val="2266851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30</a:t>
            </a:fld>
            <a:endParaRPr kumimoji="1" lang="ja-JP" altLang="en-US"/>
          </a:p>
        </p:txBody>
      </p:sp>
    </p:spTree>
    <p:extLst>
      <p:ext uri="{BB962C8B-B14F-4D97-AF65-F5344CB8AC3E}">
        <p14:creationId xmlns:p14="http://schemas.microsoft.com/office/powerpoint/2010/main" val="4211271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まず、ソフトウェアテストに関する背景からです。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近年ソフトウェアに求められる要件が高度化・多様化する一方で，ユーザからはソフトウェアの品質確保やコスト削減に対する要求も増加しています．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ソフトウェアテストとは、ソフトウェア開発プロセスにおける最後の品質を確かめる工程で、ソフトウェアの不具合を検出し、それを修正することでソフトウェアの品質を確保することが目的です。</a:t>
            </a:r>
            <a:endParaRPr kumimoji="1" lang="en-US" altLang="ja-JP" dirty="0" smtClean="0"/>
          </a:p>
          <a:p>
            <a:endParaRPr kumimoji="1" lang="en-US" altLang="ja-JP" dirty="0" smtClean="0"/>
          </a:p>
          <a:p>
            <a:r>
              <a:rPr kumimoji="1" lang="ja-JP" altLang="en-US" dirty="0" smtClean="0"/>
              <a:t>テスト工程は、テストする対象の粒度によって大きく</a:t>
            </a:r>
            <a:r>
              <a:rPr kumimoji="1" lang="en-US" altLang="ja-JP" dirty="0" smtClean="0"/>
              <a:t>3</a:t>
            </a:r>
            <a:r>
              <a:rPr kumimoji="1" lang="ja-JP" altLang="en-US" dirty="0" smtClean="0"/>
              <a:t>種類に分類できます。この中でも本研究では一番粒度が小さく関数・メソッド単位でテストを行う単体テストに着目しています。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で、テスト工程は非常に多くのコストがかかる工程だと言われてまして、ソフトウェア開発全体の</a:t>
            </a:r>
            <a:r>
              <a:rPr kumimoji="1" lang="en-US" altLang="ja-JP" dirty="0" smtClean="0"/>
              <a:t>3</a:t>
            </a:r>
            <a:r>
              <a:rPr kumimoji="1" lang="ja-JP" altLang="en-US" dirty="0" smtClean="0"/>
              <a:t>割から</a:t>
            </a:r>
            <a:r>
              <a:rPr kumimoji="1" lang="en-US" altLang="ja-JP" dirty="0" smtClean="0"/>
              <a:t>5</a:t>
            </a:r>
            <a:r>
              <a:rPr kumimoji="1" lang="ja-JP" altLang="en-US" dirty="0" smtClean="0"/>
              <a:t>割の費用を占めるといわれています。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a:t>
            </a:fld>
            <a:endParaRPr kumimoji="1" lang="ja-JP" altLang="en-US"/>
          </a:p>
        </p:txBody>
      </p:sp>
    </p:spTree>
    <p:extLst>
      <p:ext uri="{BB962C8B-B14F-4D97-AF65-F5344CB8AC3E}">
        <p14:creationId xmlns:p14="http://schemas.microsoft.com/office/powerpoint/2010/main" val="1961054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31</a:t>
            </a:fld>
            <a:endParaRPr kumimoji="1" lang="ja-JP" altLang="en-US"/>
          </a:p>
        </p:txBody>
      </p:sp>
    </p:spTree>
    <p:extLst>
      <p:ext uri="{BB962C8B-B14F-4D97-AF65-F5344CB8AC3E}">
        <p14:creationId xmlns:p14="http://schemas.microsoft.com/office/powerpoint/2010/main" val="13956266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32</a:t>
            </a:fld>
            <a:endParaRPr kumimoji="1" lang="ja-JP" altLang="en-US"/>
          </a:p>
        </p:txBody>
      </p:sp>
    </p:spTree>
    <p:extLst>
      <p:ext uri="{BB962C8B-B14F-4D97-AF65-F5344CB8AC3E}">
        <p14:creationId xmlns:p14="http://schemas.microsoft.com/office/powerpoint/2010/main" val="3526975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そのため、テスト工程を支援するために、現在までにこのように様々なテストコード自動生成ツールが提案されてきました。</a:t>
            </a:r>
            <a:endParaRPr kumimoji="1" lang="en-US" altLang="ja-JP" dirty="0" smtClean="0"/>
          </a:p>
          <a:p>
            <a:endParaRPr kumimoji="1" lang="en-US" altLang="ja-JP" dirty="0" smtClean="0"/>
          </a:p>
          <a:p>
            <a:r>
              <a:rPr kumimoji="1" lang="ja-JP" altLang="en-US" dirty="0" smtClean="0"/>
              <a:t>この中でも、</a:t>
            </a:r>
            <a:r>
              <a:rPr kumimoji="1" lang="en-US" altLang="ja-JP" dirty="0" err="1" smtClean="0"/>
              <a:t>EvoSuite</a:t>
            </a:r>
            <a:r>
              <a:rPr kumimoji="1" lang="ja-JP" altLang="en-US" dirty="0" smtClean="0"/>
              <a:t>は単体テスト自動生成における最先端のツールで、現在では</a:t>
            </a:r>
            <a:r>
              <a:rPr kumimoji="1" lang="en-US" altLang="ja-JP" dirty="0" err="1" smtClean="0"/>
              <a:t>EvoSuite</a:t>
            </a:r>
            <a:r>
              <a:rPr kumimoji="1" lang="ja-JP" altLang="en-US" dirty="0" smtClean="0"/>
              <a:t>をベースとした多くの研究がされています。</a:t>
            </a:r>
            <a:endParaRPr kumimoji="1" lang="en-US" altLang="ja-JP" dirty="0" smtClean="0"/>
          </a:p>
          <a:p>
            <a:endParaRPr kumimoji="1" lang="en-US" altLang="ja-JP" dirty="0" smtClean="0"/>
          </a:p>
          <a:p>
            <a:r>
              <a:rPr kumimoji="1" lang="ja-JP" altLang="en-US" dirty="0" smtClean="0"/>
              <a:t>これらの既存の自動生成ツールを利用することで、開発者のテスト作成コストを削減し、短期間でテストコードを作成することができます。</a:t>
            </a:r>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a:t>
            </a:fld>
            <a:endParaRPr kumimoji="1" lang="ja-JP" altLang="en-US"/>
          </a:p>
        </p:txBody>
      </p:sp>
    </p:spTree>
    <p:extLst>
      <p:ext uri="{BB962C8B-B14F-4D97-AF65-F5344CB8AC3E}">
        <p14:creationId xmlns:p14="http://schemas.microsoft.com/office/powerpoint/2010/main" val="1134456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既存の自動生成ツールの利用は実装コスト削減のメリットがありますが，生成されたテストコードは，保守作業を困難にするといった課題があります．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a:t>
            </a:fld>
            <a:endParaRPr kumimoji="1" lang="ja-JP" altLang="en-US"/>
          </a:p>
        </p:txBody>
      </p:sp>
    </p:spTree>
    <p:extLst>
      <p:ext uri="{BB962C8B-B14F-4D97-AF65-F5344CB8AC3E}">
        <p14:creationId xmlns:p14="http://schemas.microsoft.com/office/powerpoint/2010/main" val="3187409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a:t>
            </a:fld>
            <a:endParaRPr kumimoji="1" lang="ja-JP" altLang="en-US"/>
          </a:p>
        </p:txBody>
      </p:sp>
    </p:spTree>
    <p:extLst>
      <p:ext uri="{BB962C8B-B14F-4D97-AF65-F5344CB8AC3E}">
        <p14:creationId xmlns:p14="http://schemas.microsoft.com/office/powerpoint/2010/main" val="3084553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そこで，この課題の解決するために，本研究では，既存の高品質のテストコードを推薦し再利用することで開発者を支援することを目的としています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推薦手法の基本アイディアは，類似するソースコード間でのテスト再利用です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次に提案手法の概要です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a:t>
            </a:fld>
            <a:endParaRPr kumimoji="1" lang="ja-JP" altLang="en-US"/>
          </a:p>
        </p:txBody>
      </p:sp>
    </p:spTree>
    <p:extLst>
      <p:ext uri="{BB962C8B-B14F-4D97-AF65-F5344CB8AC3E}">
        <p14:creationId xmlns:p14="http://schemas.microsoft.com/office/powerpoint/2010/main" val="2842308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こちらが提案手法の概要になります</a:t>
            </a:r>
            <a:endParaRPr kumimoji="1" lang="en-US" altLang="ja-JP" dirty="0" smtClean="0"/>
          </a:p>
          <a:p>
            <a:endParaRPr kumimoji="1" lang="en-US" altLang="ja-JP" dirty="0" smtClean="0"/>
          </a:p>
          <a:p>
            <a:r>
              <a:rPr kumimoji="1" lang="ja-JP" altLang="en-US" dirty="0" smtClean="0"/>
              <a:t>提案手法は大きく</a:t>
            </a:r>
            <a:r>
              <a:rPr kumimoji="1" lang="en-US" altLang="ja-JP" dirty="0" smtClean="0"/>
              <a:t>4</a:t>
            </a:r>
            <a:r>
              <a:rPr kumimoji="1" lang="ja-JP" altLang="en-US" dirty="0" err="1" smtClean="0"/>
              <a:t>つの</a:t>
            </a:r>
            <a:r>
              <a:rPr kumimoji="1" lang="en-US" altLang="ja-JP" dirty="0" smtClean="0"/>
              <a:t>step</a:t>
            </a:r>
            <a:r>
              <a:rPr kumimoji="1" lang="ja-JP" altLang="en-US" dirty="0" err="1" smtClean="0"/>
              <a:t>で構</a:t>
            </a:r>
            <a:r>
              <a:rPr kumimoji="1" lang="ja-JP" altLang="en-US" dirty="0" smtClean="0"/>
              <a:t>成されています</a:t>
            </a:r>
            <a:endParaRPr kumimoji="1" lang="en-US" altLang="ja-JP" dirty="0" smtClean="0"/>
          </a:p>
          <a:p>
            <a:endParaRPr kumimoji="1" lang="en-US" altLang="ja-JP" dirty="0" smtClean="0"/>
          </a:p>
          <a:p>
            <a:r>
              <a:rPr kumimoji="1" lang="ja-JP" altLang="en-US" dirty="0" smtClean="0"/>
              <a:t>まず</a:t>
            </a:r>
            <a:r>
              <a:rPr kumimoji="1" lang="en-US" altLang="ja-JP" dirty="0" smtClean="0"/>
              <a:t>step1</a:t>
            </a:r>
            <a:r>
              <a:rPr kumimoji="1" lang="ja-JP" altLang="en-US" dirty="0" smtClean="0"/>
              <a:t>は開発者が入力した関数単位のコード片に対して，</a:t>
            </a:r>
            <a:r>
              <a:rPr kumimoji="1" lang="en-US" altLang="ja-JP" dirty="0" smtClean="0"/>
              <a:t>OSS</a:t>
            </a:r>
            <a:r>
              <a:rPr kumimoji="1" lang="ja-JP" altLang="en-US" dirty="0" smtClean="0"/>
              <a:t>プロジェクトのプロダクションコードが格納されているソースコードデータベース内から類似コードを検出します</a:t>
            </a:r>
            <a:endParaRPr kumimoji="1" lang="en-US" altLang="ja-JP" dirty="0" smtClean="0"/>
          </a:p>
          <a:p>
            <a:endParaRPr kumimoji="1" lang="en-US" altLang="ja-JP" dirty="0" smtClean="0"/>
          </a:p>
          <a:p>
            <a:r>
              <a:rPr kumimoji="1" lang="ja-JP" altLang="en-US" dirty="0" smtClean="0"/>
              <a:t>次に</a:t>
            </a:r>
            <a:r>
              <a:rPr kumimoji="1" lang="en-US" altLang="ja-JP" dirty="0" smtClean="0"/>
              <a:t>step2</a:t>
            </a:r>
            <a:r>
              <a:rPr kumimoji="1" lang="ja-JP" altLang="en-US" dirty="0" smtClean="0"/>
              <a:t>では，検出された類似コードに対応するテストコードを</a:t>
            </a:r>
            <a:r>
              <a:rPr kumimoji="1" lang="en-US" altLang="ja-JP" dirty="0" smtClean="0"/>
              <a:t>Test Code Database</a:t>
            </a:r>
            <a:r>
              <a:rPr kumimoji="1" lang="ja-JP" altLang="en-US" dirty="0" smtClean="0"/>
              <a:t>内から検索します</a:t>
            </a:r>
            <a:endParaRPr kumimoji="1" lang="en-US" altLang="ja-JP" dirty="0" smtClean="0"/>
          </a:p>
          <a:p>
            <a:endParaRPr kumimoji="1" lang="en-US" altLang="ja-JP" dirty="0" smtClean="0"/>
          </a:p>
          <a:p>
            <a:r>
              <a:rPr kumimoji="1" lang="ja-JP" altLang="en-US" dirty="0" smtClean="0"/>
              <a:t>で，</a:t>
            </a:r>
            <a:r>
              <a:rPr kumimoji="1" lang="en-US" altLang="ja-JP" dirty="0" smtClean="0"/>
              <a:t>step3</a:t>
            </a:r>
            <a:r>
              <a:rPr kumimoji="1" lang="ja-JP" altLang="en-US" dirty="0" smtClean="0"/>
              <a:t>では検索されたテストコードに含まれているテストスメルを検出します</a:t>
            </a:r>
            <a:endParaRPr kumimoji="1" lang="en-US" altLang="ja-JP" dirty="0" smtClean="0"/>
          </a:p>
          <a:p>
            <a:endParaRPr kumimoji="1" lang="en-US" altLang="ja-JP" dirty="0" smtClean="0"/>
          </a:p>
          <a:p>
            <a:r>
              <a:rPr kumimoji="1" lang="ja-JP" altLang="en-US" dirty="0" smtClean="0"/>
              <a:t>最後に</a:t>
            </a:r>
            <a:r>
              <a:rPr kumimoji="1" lang="en-US" altLang="ja-JP" dirty="0" smtClean="0"/>
              <a:t>step4</a:t>
            </a:r>
            <a:r>
              <a:rPr kumimoji="1" lang="ja-JP" altLang="en-US" dirty="0" smtClean="0"/>
              <a:t>では，</a:t>
            </a:r>
            <a:r>
              <a:rPr kumimoji="1" lang="en-US" altLang="ja-JP" dirty="0" smtClean="0"/>
              <a:t>step1</a:t>
            </a:r>
            <a:r>
              <a:rPr kumimoji="1" lang="ja-JP" altLang="en-US" dirty="0" smtClean="0"/>
              <a:t>の類似度と</a:t>
            </a:r>
            <a:r>
              <a:rPr kumimoji="1" lang="en-US" altLang="ja-JP" dirty="0" smtClean="0"/>
              <a:t>step3</a:t>
            </a:r>
            <a:r>
              <a:rPr kumimoji="1" lang="ja-JP" altLang="en-US" dirty="0" err="1" smtClean="0"/>
              <a:t>で検</a:t>
            </a:r>
            <a:r>
              <a:rPr kumimoji="1" lang="ja-JP" altLang="en-US" dirty="0" smtClean="0"/>
              <a:t>出されたテストスメル数を基に推薦されるテストスイートをランキングして開発者に提示します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a:t>
            </a:fld>
            <a:endParaRPr kumimoji="1" lang="ja-JP" altLang="en-US"/>
          </a:p>
        </p:txBody>
      </p:sp>
    </p:spTree>
    <p:extLst>
      <p:ext uri="{BB962C8B-B14F-4D97-AF65-F5344CB8AC3E}">
        <p14:creationId xmlns:p14="http://schemas.microsoft.com/office/powerpoint/2010/main" val="2341113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Step1</a:t>
            </a:r>
            <a:r>
              <a:rPr kumimoji="1" lang="ja-JP" altLang="en-US" dirty="0" smtClean="0"/>
              <a:t>では、入力コード片に対する類似コード片を検出します。</a:t>
            </a:r>
            <a:endParaRPr kumimoji="1" lang="en-US" altLang="ja-JP" dirty="0" smtClean="0"/>
          </a:p>
          <a:p>
            <a:endParaRPr kumimoji="1" lang="en-US" altLang="ja-JP" dirty="0" smtClean="0"/>
          </a:p>
          <a:p>
            <a:r>
              <a:rPr kumimoji="1" lang="ja-JP" altLang="en-US" dirty="0" smtClean="0"/>
              <a:t>本研究では、類似コード検出ツールとして</a:t>
            </a:r>
            <a:r>
              <a:rPr kumimoji="1" lang="en-US" altLang="ja-JP" dirty="0" smtClean="0"/>
              <a:t>NiCad</a:t>
            </a:r>
            <a:r>
              <a:rPr kumimoji="1" lang="ja-JP" altLang="en-US" dirty="0" smtClean="0"/>
              <a:t>というツールを用いています。</a:t>
            </a:r>
            <a:endParaRPr kumimoji="1" lang="en-US" altLang="ja-JP" dirty="0" smtClean="0"/>
          </a:p>
          <a:p>
            <a:endParaRPr kumimoji="1" lang="en-US" altLang="ja-JP" dirty="0" smtClean="0"/>
          </a:p>
          <a:p>
            <a:r>
              <a:rPr kumimoji="1" lang="en-US" altLang="ja-JP" dirty="0" smtClean="0"/>
              <a:t>NiCad</a:t>
            </a:r>
            <a:r>
              <a:rPr kumimoji="1" lang="ja-JP" altLang="en-US" dirty="0" smtClean="0"/>
              <a:t>は、検索対象のソースコードのレイアウトを統一的に変更させ、行単位でソースコードを比較することで類似コード片を検出するツールであり、このような手法を取ることで、</a:t>
            </a:r>
            <a:endParaRPr kumimoji="1" lang="en-US" altLang="ja-JP" dirty="0" smtClean="0"/>
          </a:p>
          <a:p>
            <a:endParaRPr kumimoji="1" lang="en-US" altLang="ja-JP" dirty="0" smtClean="0"/>
          </a:p>
          <a:p>
            <a:r>
              <a:rPr kumimoji="1" lang="ja-JP" altLang="en-US" dirty="0" smtClean="0"/>
              <a:t>高精度・高再現率で類似コード片を検出することができます。</a:t>
            </a:r>
            <a:endParaRPr kumimoji="1" lang="en-US" altLang="ja-JP" dirty="0" smtClean="0"/>
          </a:p>
          <a:p>
            <a:endParaRPr kumimoji="1" lang="en-US" altLang="ja-JP" dirty="0" smtClean="0"/>
          </a:p>
          <a:p>
            <a:r>
              <a:rPr kumimoji="1" lang="ja-JP" altLang="en-US" dirty="0" smtClean="0"/>
              <a:t>本研究では、テストコードの再利用を考える上で、構文的に類似</a:t>
            </a:r>
            <a:r>
              <a:rPr kumimoji="1" lang="ja-JP" altLang="en-US" dirty="0" err="1" smtClean="0"/>
              <a:t>するした</a:t>
            </a:r>
            <a:r>
              <a:rPr kumimoji="1" lang="ja-JP" altLang="en-US" dirty="0" smtClean="0"/>
              <a:t>関数単位のコード片を検出したいので</a:t>
            </a:r>
            <a:r>
              <a:rPr kumimoji="1" lang="en-US" altLang="ja-JP" dirty="0" smtClean="0"/>
              <a:t>NiCad</a:t>
            </a:r>
            <a:r>
              <a:rPr kumimoji="1" lang="ja-JP" altLang="en-US" dirty="0" smtClean="0"/>
              <a:t>を採用しました。</a:t>
            </a:r>
            <a:endParaRPr kumimoji="1" lang="en-US" altLang="ja-JP" dirty="0" smtClean="0"/>
          </a:p>
          <a:p>
            <a:endParaRPr kumimoji="1" lang="en-US" altLang="ja-JP" dirty="0" smtClean="0"/>
          </a:p>
          <a:p>
            <a:r>
              <a:rPr kumimoji="1" lang="ja-JP" altLang="en-US" dirty="0" smtClean="0"/>
              <a:t>で、</a:t>
            </a:r>
            <a:r>
              <a:rPr kumimoji="1" lang="en-US" altLang="ja-JP" dirty="0" err="1" smtClean="0"/>
              <a:t>SuiteRec</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a:t>
            </a:fld>
            <a:endParaRPr kumimoji="1" lang="ja-JP" altLang="en-US"/>
          </a:p>
        </p:txBody>
      </p:sp>
    </p:spTree>
    <p:extLst>
      <p:ext uri="{BB962C8B-B14F-4D97-AF65-F5344CB8AC3E}">
        <p14:creationId xmlns:p14="http://schemas.microsoft.com/office/powerpoint/2010/main" val="1889389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出された類似コード片に対応するテストケースのまとまりであるテストスイートを検索します</a:t>
            </a:r>
            <a:endParaRPr kumimoji="1" lang="en-US" altLang="ja-JP" dirty="0" smtClean="0"/>
          </a:p>
          <a:p>
            <a:endParaRPr kumimoji="1" lang="en-US" altLang="ja-JP" dirty="0" smtClean="0"/>
          </a:p>
          <a:p>
            <a:r>
              <a:rPr kumimoji="1" lang="ja-JP" altLang="en-US" dirty="0" smtClean="0"/>
              <a:t>テストコードデータベースに格納されているからテストコードを検出するために、テスト対象コードとテストコードの対応付けを行います。</a:t>
            </a:r>
            <a:endParaRPr kumimoji="1" lang="en-US" altLang="ja-JP" dirty="0" smtClean="0"/>
          </a:p>
          <a:p>
            <a:endParaRPr kumimoji="1" lang="en-US" altLang="ja-JP" dirty="0" smtClean="0"/>
          </a:p>
          <a:p>
            <a:r>
              <a:rPr kumimoji="1" lang="ja-JP" altLang="en-US" dirty="0" smtClean="0"/>
              <a:t>本研究では、厳密に対象コードとテストコードを対応付けるために以下の</a:t>
            </a:r>
            <a:r>
              <a:rPr kumimoji="1" lang="en-US" altLang="ja-JP" dirty="0" smtClean="0"/>
              <a:t>3</a:t>
            </a:r>
            <a:r>
              <a:rPr kumimoji="1" lang="ja-JP" altLang="en-US" dirty="0" err="1" smtClean="0"/>
              <a:t>つの</a:t>
            </a:r>
            <a:r>
              <a:rPr kumimoji="1" lang="ja-JP" altLang="en-US" dirty="0" smtClean="0"/>
              <a:t>フェーズ実施しました</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r>
              <a:rPr kumimoji="1" lang="en-US" altLang="ja-JP" dirty="0" smtClean="0"/>
              <a:t>Junit</a:t>
            </a:r>
            <a:r>
              <a:rPr kumimoji="1" lang="ja-JP" altLang="en-US" dirty="0" smtClean="0"/>
              <a:t>の命名規則に従って、テストクラス名から</a:t>
            </a:r>
            <a:r>
              <a:rPr kumimoji="1" lang="en-US" altLang="ja-JP" dirty="0" smtClean="0"/>
              <a:t>”Test”</a:t>
            </a:r>
            <a:r>
              <a:rPr kumimoji="1" lang="ja-JP" altLang="en-US" dirty="0" smtClean="0"/>
              <a:t>という文字列を除いたクラス名がテスト対象クラスになります</a:t>
            </a:r>
            <a:endParaRPr kumimoji="1" lang="en-US" altLang="ja-JP" dirty="0" smtClean="0"/>
          </a:p>
          <a:p>
            <a:endParaRPr kumimoji="1" lang="en-US" altLang="ja-JP" dirty="0" smtClean="0"/>
          </a:p>
          <a:p>
            <a:r>
              <a:rPr kumimoji="1" lang="ja-JP" altLang="en-US" dirty="0" smtClean="0"/>
              <a:t>次に、テストコード内のメソッド呼び出しを確認します。一般的に単体テストでは、このようにテストコード内で、テスト対象のオブジェクトの生成を行い、テスト対象メソッドを呼び出して実行します。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したがって、テストコードを静的解析し、テスト対象のメソッド呼び出しを取得することでテスト対象コードとテストコードを対応付けます。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ただし、テストメソッド内では、複数のテスト対象のメソッドが呼び出されていることも考えられるので、フェーズ</a:t>
            </a:r>
            <a:r>
              <a:rPr kumimoji="1" lang="en-US" altLang="ja-JP" dirty="0" smtClean="0"/>
              <a:t>3</a:t>
            </a:r>
            <a:r>
              <a:rPr kumimoji="1" lang="ja-JP" altLang="en-US" dirty="0" smtClean="0"/>
              <a:t>では、テストメソッドと対象メソッドの比較も行いました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9</a:t>
            </a:fld>
            <a:endParaRPr kumimoji="1" lang="ja-JP" altLang="en-US"/>
          </a:p>
        </p:txBody>
      </p:sp>
    </p:spTree>
    <p:extLst>
      <p:ext uri="{BB962C8B-B14F-4D97-AF65-F5344CB8AC3E}">
        <p14:creationId xmlns:p14="http://schemas.microsoft.com/office/powerpoint/2010/main" val="3276988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9202881" y="6356350"/>
            <a:ext cx="2743200" cy="365125"/>
          </a:xfrm>
        </p:spPr>
        <p:txBody>
          <a:bodyPr/>
          <a:lstStyle>
            <a:lvl1pPr>
              <a:defRPr sz="2000" b="1"/>
            </a:lvl1pPr>
          </a:lstStyle>
          <a:p>
            <a:fld id="{45A506BF-A227-4F36-9425-718548026E58}" type="slidenum">
              <a:rPr lang="ja-JP" altLang="en-US" smtClean="0"/>
              <a:pPr/>
              <a:t>‹#›</a:t>
            </a:fld>
            <a:endParaRPr lang="ja-JP" altLang="en-US" dirty="0"/>
          </a:p>
        </p:txBody>
      </p:sp>
      <p:sp>
        <p:nvSpPr>
          <p:cNvPr id="7" name="長方形 103">
            <a:extLst>
              <a:ext uri="{C183D7F6-B498-43B3-948B-1728B52AA6E4}">
                <adec:decorative xmlns:adec="http://schemas.microsoft.com/office/drawing/2017/decorative" xmlns="" val="1"/>
              </a:ext>
            </a:extLst>
          </p:cNvPr>
          <p:cNvSpPr/>
          <p:nvPr userDrawn="1"/>
        </p:nvSpPr>
        <p:spPr>
          <a:xfrm>
            <a:off x="972458" y="3510675"/>
            <a:ext cx="10204941" cy="168696"/>
          </a:xfrm>
          <a:custGeom>
            <a:avLst/>
            <a:gdLst>
              <a:gd name="connsiteX0" fmla="*/ 0 w 11112500"/>
              <a:gd name="connsiteY0" fmla="*/ 0 h 91363"/>
              <a:gd name="connsiteX1" fmla="*/ 11112500 w 11112500"/>
              <a:gd name="connsiteY1" fmla="*/ 0 h 91363"/>
              <a:gd name="connsiteX2" fmla="*/ 11112500 w 11112500"/>
              <a:gd name="connsiteY2" fmla="*/ 91363 h 91363"/>
              <a:gd name="connsiteX3" fmla="*/ 0 w 11112500"/>
              <a:gd name="connsiteY3" fmla="*/ 91363 h 91363"/>
              <a:gd name="connsiteX4" fmla="*/ 0 w 11112500"/>
              <a:gd name="connsiteY4" fmla="*/ 0 h 91363"/>
              <a:gd name="connsiteX0" fmla="*/ 0 w 11144250"/>
              <a:gd name="connsiteY0" fmla="*/ 0 h 91363"/>
              <a:gd name="connsiteX1" fmla="*/ 11112500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4250"/>
              <a:gd name="connsiteY0" fmla="*/ 0 h 91363"/>
              <a:gd name="connsiteX1" fmla="*/ 11136792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9804"/>
              <a:gd name="connsiteY0" fmla="*/ 0 h 91363"/>
              <a:gd name="connsiteX1" fmla="*/ 11149804 w 11149804"/>
              <a:gd name="connsiteY1" fmla="*/ 0 h 91363"/>
              <a:gd name="connsiteX2" fmla="*/ 11144250 w 11149804"/>
              <a:gd name="connsiteY2" fmla="*/ 21513 h 91363"/>
              <a:gd name="connsiteX3" fmla="*/ 0 w 11149804"/>
              <a:gd name="connsiteY3" fmla="*/ 91363 h 91363"/>
              <a:gd name="connsiteX4" fmla="*/ 0 w 11149804"/>
              <a:gd name="connsiteY4" fmla="*/ 0 h 91363"/>
              <a:gd name="connsiteX0" fmla="*/ 0 w 11153708"/>
              <a:gd name="connsiteY0" fmla="*/ 0 h 91363"/>
              <a:gd name="connsiteX1" fmla="*/ 11153708 w 11153708"/>
              <a:gd name="connsiteY1" fmla="*/ 1935 h 91363"/>
              <a:gd name="connsiteX2" fmla="*/ 11144250 w 11153708"/>
              <a:gd name="connsiteY2" fmla="*/ 21513 h 91363"/>
              <a:gd name="connsiteX3" fmla="*/ 0 w 11153708"/>
              <a:gd name="connsiteY3" fmla="*/ 91363 h 91363"/>
              <a:gd name="connsiteX4" fmla="*/ 0 w 11153708"/>
              <a:gd name="connsiteY4" fmla="*/ 0 h 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708" h="91363">
                <a:moveTo>
                  <a:pt x="0" y="0"/>
                </a:moveTo>
                <a:lnTo>
                  <a:pt x="11153708" y="1935"/>
                </a:lnTo>
                <a:lnTo>
                  <a:pt x="11144250" y="21513"/>
                </a:lnTo>
                <a:lnTo>
                  <a:pt x="0" y="91363"/>
                </a:lnTo>
                <a:lnTo>
                  <a:pt x="0" y="0"/>
                </a:lnTo>
                <a:close/>
              </a:path>
            </a:pathLst>
          </a:cu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15682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9A935378-F4F8-4659-868E-727B0E96AC4C}" type="datetimeFigureOut">
              <a:rPr kumimoji="1" lang="ja-JP" altLang="en-US" smtClean="0"/>
              <a:t>2020/1/29</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255121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A935378-F4F8-4659-868E-727B0E96AC4C}" type="datetimeFigureOut">
              <a:rPr kumimoji="1" lang="ja-JP" altLang="en-US" smtClean="0"/>
              <a:t>2020/1/29</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973356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2020/1/29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621196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2020/1/29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944288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99384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4128949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5781367"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903253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1" y="148042"/>
            <a:ext cx="8622361" cy="993423"/>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hasCustomPrompt="1"/>
          </p:nvPr>
        </p:nvSpPr>
        <p:spPr>
          <a:xfrm>
            <a:off x="221598" y="329894"/>
            <a:ext cx="8462133"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en-US" altLang="ja-JP" dirty="0" smtClean="0"/>
              <a:t>RQ4. </a:t>
            </a:r>
            <a:r>
              <a:rPr kumimoji="1" lang="en-US" altLang="ja-JP" dirty="0" err="1" smtClean="0"/>
              <a:t>SuiteRec</a:t>
            </a:r>
            <a:r>
              <a:rPr kumimoji="1" lang="ja-JP" altLang="en-US" dirty="0" smtClean="0"/>
              <a:t>の利用は、開発者のテストコード作成タスクの認識にどう影響するか？</a:t>
            </a:r>
            <a:endParaRPr kumimoji="1" lang="ja-JP" altLang="en-US" dirty="0"/>
          </a:p>
        </p:txBody>
      </p:sp>
    </p:spTree>
    <p:extLst>
      <p:ext uri="{BB962C8B-B14F-4D97-AF65-F5344CB8AC3E}">
        <p14:creationId xmlns:p14="http://schemas.microsoft.com/office/powerpoint/2010/main" val="2076196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7861300"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1876190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7841226" cy="805686"/>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6464337"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109231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310275"/>
            <a:ext cx="10022186" cy="923280"/>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165349"/>
            <a:ext cx="7869382" cy="1281113"/>
          </a:xfrm>
        </p:spPr>
        <p:txBody>
          <a:bodyPr>
            <a:normAutofit/>
          </a:bodyPr>
          <a:lstStyle>
            <a:lvl1pPr>
              <a:defRPr sz="40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910693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3024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2020/1/29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61976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9A935378-F4F8-4659-868E-727B0E96AC4C}" type="datetimeFigureOut">
              <a:rPr kumimoji="1" lang="ja-JP" altLang="en-US" smtClean="0"/>
              <a:t>2020/1/29</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813707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935378-F4F8-4659-868E-727B0E96AC4C}" type="datetimeFigureOut">
              <a:rPr kumimoji="1" lang="ja-JP" altLang="en-US" smtClean="0"/>
              <a:t>2020/1/29</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078620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3" r:id="rId4"/>
    <p:sldLayoutId id="2147483661" r:id="rId5"/>
    <p:sldLayoutId id="214748366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1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6175" y="1048647"/>
            <a:ext cx="9899650" cy="2387600"/>
          </a:xfrm>
        </p:spPr>
        <p:txBody>
          <a:bodyPr>
            <a:normAutofit/>
          </a:bodyPr>
          <a:lstStyle/>
          <a:p>
            <a:pPr algn="l"/>
            <a:r>
              <a:rPr kumimoji="1" lang="ja-JP" altLang="en-US" sz="4400" dirty="0" smtClean="0"/>
              <a:t>ソースコードの類似性に基づいた</a:t>
            </a:r>
            <a:r>
              <a:rPr kumimoji="1" lang="en-US" altLang="ja-JP" sz="4400" dirty="0" smtClean="0"/>
              <a:t/>
            </a:r>
            <a:br>
              <a:rPr kumimoji="1" lang="en-US" altLang="ja-JP" sz="4400" dirty="0" smtClean="0"/>
            </a:br>
            <a:r>
              <a:rPr kumimoji="1" lang="ja-JP" altLang="en-US" sz="4400" dirty="0" smtClean="0"/>
              <a:t>テストコード自動推薦ツール</a:t>
            </a:r>
            <a:r>
              <a:rPr kumimoji="1" lang="en-US" altLang="ja-JP" sz="4400" dirty="0" err="1" smtClean="0"/>
              <a:t>SuiteRec</a:t>
            </a:r>
            <a:endParaRPr kumimoji="1" lang="ja-JP" altLang="en-US" sz="4400" dirty="0"/>
          </a:p>
        </p:txBody>
      </p:sp>
      <p:sp>
        <p:nvSpPr>
          <p:cNvPr id="3" name="サブタイトル 2"/>
          <p:cNvSpPr>
            <a:spLocks noGrp="1"/>
          </p:cNvSpPr>
          <p:nvPr>
            <p:ph type="subTitle" idx="1"/>
          </p:nvPr>
        </p:nvSpPr>
        <p:spPr>
          <a:xfrm>
            <a:off x="1146175" y="4051300"/>
            <a:ext cx="9144000" cy="1181100"/>
          </a:xfrm>
        </p:spPr>
        <p:txBody>
          <a:bodyPr>
            <a:normAutofit/>
          </a:bodyPr>
          <a:lstStyle/>
          <a:p>
            <a:pPr algn="l"/>
            <a:r>
              <a:rPr lang="en-US" altLang="ja-JP" dirty="0" smtClean="0"/>
              <a:t>1811098 </a:t>
            </a:r>
            <a:r>
              <a:rPr lang="ja-JP" altLang="en-US" dirty="0" smtClean="0"/>
              <a:t>倉地亮介</a:t>
            </a:r>
            <a:endParaRPr kumimoji="1" lang="ja-JP" altLang="en-US" dirty="0"/>
          </a:p>
        </p:txBody>
      </p:sp>
      <p:sp>
        <p:nvSpPr>
          <p:cNvPr id="4" name="テキスト ボックス 3"/>
          <p:cNvSpPr txBox="1"/>
          <p:nvPr/>
        </p:nvSpPr>
        <p:spPr>
          <a:xfrm>
            <a:off x="1146175" y="996950"/>
            <a:ext cx="2339975" cy="400110"/>
          </a:xfrm>
          <a:prstGeom prst="rect">
            <a:avLst/>
          </a:prstGeom>
          <a:noFill/>
        </p:spPr>
        <p:txBody>
          <a:bodyPr wrap="square" rtlCol="0">
            <a:spAutoFit/>
          </a:bodyPr>
          <a:lstStyle/>
          <a:p>
            <a:r>
              <a:rPr kumimoji="1" lang="en-US" altLang="ja-JP" sz="2000" dirty="0" smtClean="0">
                <a:latin typeface="メイリオ" panose="020B0604030504040204" pitchFamily="50" charset="-128"/>
                <a:ea typeface="メイリオ" panose="020B0604030504040204" pitchFamily="50" charset="-128"/>
              </a:rPr>
              <a:t>2020 </a:t>
            </a:r>
            <a:r>
              <a:rPr kumimoji="1" lang="ja-JP" altLang="en-US" sz="2000" dirty="0" smtClean="0">
                <a:latin typeface="メイリオ" panose="020B0604030504040204" pitchFamily="50" charset="-128"/>
                <a:ea typeface="メイリオ" panose="020B0604030504040204" pitchFamily="50" charset="-128"/>
              </a:rPr>
              <a:t>修論発表会</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156390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76375"/>
            <a:ext cx="10515600" cy="1412538"/>
          </a:xfrm>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[6]</a:t>
            </a:r>
            <a:endParaRPr kumimoji="1" lang="en-US" altLang="ja-JP" dirty="0" smtClean="0"/>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ext uri="{D42A27DB-BD31-4B8C-83A1-F6EECF244321}">
                <p14:modId xmlns:p14="http://schemas.microsoft.com/office/powerpoint/2010/main" val="4082172918"/>
              </p:ext>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107018" y="6182768"/>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endParaRPr lang="en-US" altLang="ja-JP" sz="1200" dirty="0">
              <a:solidFill>
                <a:schemeClr val="tx2"/>
              </a:solidFill>
            </a:endParaRPr>
          </a:p>
        </p:txBody>
      </p:sp>
    </p:spTree>
    <p:extLst>
      <p:ext uri="{BB962C8B-B14F-4D97-AF65-F5344CB8AC3E}">
        <p14:creationId xmlns:p14="http://schemas.microsoft.com/office/powerpoint/2010/main" val="14698556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219428"/>
            <a:ext cx="7715902" cy="729386"/>
          </a:xfrm>
        </p:spPr>
        <p:txBody>
          <a:bodyPr>
            <a:noAutofit/>
          </a:bodyPr>
          <a:lstStyle/>
          <a:p>
            <a:r>
              <a:rPr lang="en-US" altLang="ja-JP" sz="2800" b="1" dirty="0"/>
              <a:t>Step4: </a:t>
            </a:r>
            <a:r>
              <a:rPr lang="ja-JP" altLang="en-US" sz="2800" dirty="0"/>
              <a:t>推薦されるテストスイートの順位付け</a:t>
            </a:r>
            <a:endParaRPr kumimoji="1" lang="ja-JP" altLang="en-US" sz="2800" dirty="0"/>
          </a:p>
        </p:txBody>
      </p:sp>
      <p:sp>
        <p:nvSpPr>
          <p:cNvPr id="4" name="コンテンツ プレースホルダー 2"/>
          <p:cNvSpPr>
            <a:spLocks noGrp="1"/>
          </p:cNvSpPr>
          <p:nvPr>
            <p:ph idx="1"/>
          </p:nvPr>
        </p:nvSpPr>
        <p:spPr>
          <a:xfrm>
            <a:off x="838200" y="1719214"/>
            <a:ext cx="10515600" cy="574675"/>
          </a:xfrm>
        </p:spPr>
        <p:txBody>
          <a:bodyPr/>
          <a:lstStyle/>
          <a:p>
            <a:r>
              <a:rPr lang="ja-JP" altLang="en-US" dirty="0" smtClean="0"/>
              <a:t>テストスイートは、以下の</a:t>
            </a:r>
            <a:r>
              <a:rPr lang="en-US" altLang="ja-JP" dirty="0" smtClean="0"/>
              <a:t>2</a:t>
            </a:r>
            <a:r>
              <a:rPr lang="ja-JP" altLang="en-US" dirty="0" err="1" smtClean="0"/>
              <a:t>つの</a:t>
            </a:r>
            <a:r>
              <a:rPr lang="ja-JP" altLang="en-US" dirty="0" smtClean="0"/>
              <a:t>要素を基に順位付けられる</a:t>
            </a:r>
            <a:endParaRPr lang="en-US" altLang="ja-JP" dirty="0"/>
          </a:p>
          <a:p>
            <a:endParaRPr kumimoji="1" lang="ja-JP" altLang="en-US" dirty="0"/>
          </a:p>
        </p:txBody>
      </p:sp>
      <p:sp>
        <p:nvSpPr>
          <p:cNvPr id="5" name="角丸四角形 4"/>
          <p:cNvSpPr/>
          <p:nvPr/>
        </p:nvSpPr>
        <p:spPr>
          <a:xfrm>
            <a:off x="1516061" y="2774116"/>
            <a:ext cx="4375150" cy="1085255"/>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入力コード片と類似コード片間の類似度</a:t>
            </a:r>
            <a:r>
              <a:rPr lang="en-US" altLang="ja-JP" sz="2400" dirty="0">
                <a:latin typeface="メイリオ" panose="020B0604030504040204" pitchFamily="50" charset="-128"/>
                <a:ea typeface="メイリオ" panose="020B0604030504040204" pitchFamily="50" charset="-128"/>
              </a:rPr>
              <a:t>(</a:t>
            </a:r>
            <a:r>
              <a:rPr lang="en-US" altLang="ja-JP" sz="2400" dirty="0" smtClean="0">
                <a:latin typeface="メイリオ" panose="020B0604030504040204" pitchFamily="50" charset="-128"/>
                <a:ea typeface="メイリオ" panose="020B0604030504040204" pitchFamily="50" charset="-128"/>
              </a:rPr>
              <a:t>Step1</a:t>
            </a:r>
            <a:r>
              <a:rPr lang="en-US" altLang="ja-JP" sz="2400" dirty="0">
                <a:latin typeface="メイリオ" panose="020B0604030504040204" pitchFamily="50" charset="-128"/>
                <a:ea typeface="メイリオ" panose="020B0604030504040204" pitchFamily="50" charset="-128"/>
              </a:rPr>
              <a:t>)</a:t>
            </a:r>
          </a:p>
        </p:txBody>
      </p:sp>
      <p:sp>
        <p:nvSpPr>
          <p:cNvPr id="6" name="テキスト ボックス 5"/>
          <p:cNvSpPr txBox="1"/>
          <p:nvPr/>
        </p:nvSpPr>
        <p:spPr>
          <a:xfrm>
            <a:off x="3024186" y="2377219"/>
            <a:ext cx="1358900" cy="461665"/>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類似</a:t>
            </a:r>
            <a:r>
              <a:rPr lang="ja-JP" altLang="en-US" sz="2400" b="1" dirty="0">
                <a:latin typeface="メイリオ" panose="020B0604030504040204" pitchFamily="50" charset="-128"/>
                <a:ea typeface="メイリオ" panose="020B0604030504040204" pitchFamily="50" charset="-128"/>
              </a:rPr>
              <a:t>度</a:t>
            </a:r>
            <a:endParaRPr kumimoji="1" lang="ja-JP" altLang="en-US" sz="2400" b="1" dirty="0">
              <a:latin typeface="メイリオ" panose="020B0604030504040204" pitchFamily="50" charset="-128"/>
              <a:ea typeface="メイリオ" panose="020B0604030504040204" pitchFamily="50" charset="-128"/>
            </a:endParaRPr>
          </a:p>
        </p:txBody>
      </p:sp>
      <p:sp>
        <p:nvSpPr>
          <p:cNvPr id="7" name="角丸四角形 6"/>
          <p:cNvSpPr/>
          <p:nvPr/>
        </p:nvSpPr>
        <p:spPr>
          <a:xfrm>
            <a:off x="6186486" y="2770234"/>
            <a:ext cx="4375150" cy="1085255"/>
          </a:xfrm>
          <a:prstGeom prst="round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テストスイート内に含まれるテストスメルの数</a:t>
            </a:r>
            <a:r>
              <a:rPr lang="en-US" altLang="ja-JP" sz="2400" dirty="0" smtClean="0">
                <a:latin typeface="メイリオ" panose="020B0604030504040204" pitchFamily="50" charset="-128"/>
                <a:ea typeface="メイリオ" panose="020B0604030504040204" pitchFamily="50" charset="-128"/>
              </a:rPr>
              <a:t>(</a:t>
            </a:r>
            <a:r>
              <a:rPr lang="en-US" altLang="ja-JP" sz="2400" dirty="0" smtClean="0">
                <a:latin typeface="メイリオ" panose="020B0604030504040204" pitchFamily="50" charset="-128"/>
                <a:ea typeface="メイリオ" panose="020B0604030504040204" pitchFamily="50" charset="-128"/>
              </a:rPr>
              <a:t>Step3</a:t>
            </a:r>
            <a:r>
              <a:rPr lang="en-US" altLang="ja-JP" sz="2400" dirty="0" smtClean="0">
                <a:latin typeface="メイリオ" panose="020B0604030504040204" pitchFamily="50" charset="-128"/>
                <a:ea typeface="メイリオ" panose="020B0604030504040204" pitchFamily="50" charset="-128"/>
              </a:rPr>
              <a:t>)</a:t>
            </a:r>
          </a:p>
        </p:txBody>
      </p:sp>
      <p:sp>
        <p:nvSpPr>
          <p:cNvPr id="8" name="テキスト ボックス 7"/>
          <p:cNvSpPr txBox="1"/>
          <p:nvPr/>
        </p:nvSpPr>
        <p:spPr>
          <a:xfrm>
            <a:off x="7317579" y="2366157"/>
            <a:ext cx="2112963" cy="461665"/>
          </a:xfrm>
          <a:prstGeom prst="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テストスメル</a:t>
            </a:r>
            <a:endParaRPr kumimoji="1" lang="ja-JP" altLang="en-US" sz="2400" b="1" dirty="0">
              <a:latin typeface="メイリオ" panose="020B0604030504040204" pitchFamily="50" charset="-128"/>
              <a:ea typeface="メイリオ" panose="020B0604030504040204" pitchFamily="50" charset="-128"/>
            </a:endParaRPr>
          </a:p>
        </p:txBody>
      </p:sp>
      <p:sp>
        <p:nvSpPr>
          <p:cNvPr id="9" name="二等辺三角形 8"/>
          <p:cNvSpPr/>
          <p:nvPr/>
        </p:nvSpPr>
        <p:spPr>
          <a:xfrm rot="10800000">
            <a:off x="3733800" y="4171353"/>
            <a:ext cx="4724400" cy="3175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0" name="フローチャート: 代替処理 9"/>
          <p:cNvSpPr/>
          <p:nvPr/>
        </p:nvSpPr>
        <p:spPr>
          <a:xfrm>
            <a:off x="1401761" y="4896447"/>
            <a:ext cx="9401175" cy="1273733"/>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類似度を優先として並び替え、類似度が同じ場合テストスメルの数で順位づける</a:t>
            </a:r>
            <a:endParaRPr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836260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SuiteRec</a:t>
            </a:r>
            <a:r>
              <a:rPr lang="ja-JP" altLang="en-US" dirty="0"/>
              <a:t>の</a:t>
            </a:r>
            <a:r>
              <a:rPr lang="ja-JP" altLang="en-US" dirty="0" smtClean="0"/>
              <a:t>インターフェス</a:t>
            </a:r>
            <a:endParaRPr kumimoji="1" lang="ja-JP" altLang="en-US" dirty="0"/>
          </a:p>
        </p:txBody>
      </p:sp>
      <p:pic>
        <p:nvPicPr>
          <p:cNvPr id="4" name="図 3"/>
          <p:cNvPicPr>
            <a:picLocks noChangeAspect="1"/>
          </p:cNvPicPr>
          <p:nvPr/>
        </p:nvPicPr>
        <p:blipFill rotWithShape="1">
          <a:blip r:embed="rId2"/>
          <a:srcRect l="17492" t="6732" r="17561" b="50108"/>
          <a:stretch/>
        </p:blipFill>
        <p:spPr>
          <a:xfrm>
            <a:off x="843274" y="1623635"/>
            <a:ext cx="7270786" cy="5234365"/>
          </a:xfrm>
          <a:prstGeom prst="rect">
            <a:avLst/>
          </a:prstGeom>
        </p:spPr>
      </p:pic>
      <p:sp>
        <p:nvSpPr>
          <p:cNvPr id="5" name="コンテンツ プレースホルダー 2"/>
          <p:cNvSpPr txBox="1">
            <a:spLocks/>
          </p:cNvSpPr>
          <p:nvPr/>
        </p:nvSpPr>
        <p:spPr>
          <a:xfrm>
            <a:off x="8227944" y="1986591"/>
            <a:ext cx="3535018" cy="387310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lnSpc>
                <a:spcPct val="130000"/>
              </a:lnSpc>
              <a:buClr>
                <a:schemeClr val="tx1"/>
              </a:buClr>
              <a:buFont typeface="+mj-ea"/>
              <a:buAutoNum type="circleNumDbPlain"/>
            </a:pPr>
            <a:r>
              <a:rPr lang="ja-JP" altLang="en-US" sz="3200" dirty="0" smtClean="0"/>
              <a:t>入力コード</a:t>
            </a:r>
            <a:endParaRPr lang="en-US" altLang="ja-JP" sz="3200" dirty="0" smtClean="0"/>
          </a:p>
          <a:p>
            <a:pPr marL="514350" indent="-514350">
              <a:lnSpc>
                <a:spcPct val="130000"/>
              </a:lnSpc>
              <a:buClr>
                <a:schemeClr val="tx1"/>
              </a:buClr>
              <a:buFont typeface="+mj-ea"/>
              <a:buAutoNum type="circleNumDbPlain"/>
            </a:pPr>
            <a:r>
              <a:rPr lang="ja-JP" altLang="en-US" sz="3200" dirty="0" smtClean="0"/>
              <a:t>類似コード</a:t>
            </a:r>
            <a:endParaRPr lang="en-US" altLang="ja-JP" sz="3200" dirty="0" smtClean="0"/>
          </a:p>
          <a:p>
            <a:pPr marL="514350" indent="-514350">
              <a:lnSpc>
                <a:spcPct val="130000"/>
              </a:lnSpc>
              <a:buClr>
                <a:schemeClr val="tx1"/>
              </a:buClr>
              <a:buFont typeface="+mj-ea"/>
              <a:buAutoNum type="circleNumDbPlain"/>
            </a:pPr>
            <a:r>
              <a:rPr lang="ja-JP" altLang="en-US" sz="3200" dirty="0" smtClean="0"/>
              <a:t>類似度</a:t>
            </a:r>
            <a:r>
              <a:rPr lang="en-US" altLang="ja-JP" sz="3200" dirty="0" smtClean="0"/>
              <a:t>(UPI)</a:t>
            </a:r>
          </a:p>
          <a:p>
            <a:pPr marL="514350" indent="-514350">
              <a:lnSpc>
                <a:spcPct val="130000"/>
              </a:lnSpc>
              <a:buClr>
                <a:schemeClr val="tx1"/>
              </a:buClr>
              <a:buFont typeface="+mj-ea"/>
              <a:buAutoNum type="circleNumDbPlain"/>
            </a:pPr>
            <a:r>
              <a:rPr lang="ja-JP" altLang="en-US" sz="3200" dirty="0" smtClean="0"/>
              <a:t>テストスメル</a:t>
            </a:r>
            <a:endParaRPr lang="en-US" altLang="ja-JP" sz="3200" dirty="0" smtClean="0"/>
          </a:p>
          <a:p>
            <a:pPr marL="514350" indent="-514350">
              <a:lnSpc>
                <a:spcPct val="130000"/>
              </a:lnSpc>
              <a:buClr>
                <a:schemeClr val="tx1"/>
              </a:buClr>
              <a:buFont typeface="+mj-ea"/>
              <a:buAutoNum type="circleNumDbPlain"/>
            </a:pPr>
            <a:r>
              <a:rPr lang="ja-JP" altLang="en-US" sz="3200" dirty="0" smtClean="0"/>
              <a:t>テストスイート</a:t>
            </a:r>
            <a:endParaRPr lang="ja-JP" altLang="en-US" sz="3200" dirty="0"/>
          </a:p>
        </p:txBody>
      </p:sp>
      <p:sp>
        <p:nvSpPr>
          <p:cNvPr id="6" name="楕円 5"/>
          <p:cNvSpPr/>
          <p:nvPr/>
        </p:nvSpPr>
        <p:spPr>
          <a:xfrm>
            <a:off x="8330576" y="211490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1</a:t>
            </a:r>
            <a:endParaRPr kumimoji="1" lang="ja-JP" altLang="en-US" b="1" dirty="0">
              <a:latin typeface="Arial" panose="020B0604020202020204" pitchFamily="34" charset="0"/>
              <a:cs typeface="Arial" panose="020B0604020202020204" pitchFamily="34" charset="0"/>
            </a:endParaRPr>
          </a:p>
        </p:txBody>
      </p:sp>
      <p:sp>
        <p:nvSpPr>
          <p:cNvPr id="7" name="楕円 6"/>
          <p:cNvSpPr/>
          <p:nvPr/>
        </p:nvSpPr>
        <p:spPr>
          <a:xfrm>
            <a:off x="8330576" y="355877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3</a:t>
            </a:r>
            <a:endParaRPr kumimoji="1" lang="ja-JP" altLang="en-US" b="1" dirty="0">
              <a:latin typeface="Arial" panose="020B0604020202020204" pitchFamily="34" charset="0"/>
              <a:cs typeface="Arial" panose="020B0604020202020204" pitchFamily="34" charset="0"/>
            </a:endParaRPr>
          </a:p>
        </p:txBody>
      </p:sp>
      <p:sp>
        <p:nvSpPr>
          <p:cNvPr id="8" name="楕円 7"/>
          <p:cNvSpPr/>
          <p:nvPr/>
        </p:nvSpPr>
        <p:spPr>
          <a:xfrm>
            <a:off x="8330576" y="2839229"/>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2</a:t>
            </a:r>
            <a:endParaRPr kumimoji="1" lang="ja-JP" altLang="en-US" b="1" dirty="0">
              <a:latin typeface="Arial" panose="020B0604020202020204" pitchFamily="34" charset="0"/>
              <a:cs typeface="Arial" panose="020B0604020202020204" pitchFamily="34" charset="0"/>
            </a:endParaRPr>
          </a:p>
        </p:txBody>
      </p:sp>
      <p:sp>
        <p:nvSpPr>
          <p:cNvPr id="9" name="楕円 8"/>
          <p:cNvSpPr/>
          <p:nvPr/>
        </p:nvSpPr>
        <p:spPr>
          <a:xfrm>
            <a:off x="8330576" y="4278311"/>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4</a:t>
            </a:r>
            <a:endParaRPr kumimoji="1" lang="ja-JP" altLang="en-US" b="1" dirty="0">
              <a:latin typeface="Arial" panose="020B0604020202020204" pitchFamily="34" charset="0"/>
              <a:cs typeface="Arial" panose="020B0604020202020204" pitchFamily="34" charset="0"/>
            </a:endParaRPr>
          </a:p>
        </p:txBody>
      </p:sp>
      <p:sp>
        <p:nvSpPr>
          <p:cNvPr id="10" name="楕円 9"/>
          <p:cNvSpPr/>
          <p:nvPr/>
        </p:nvSpPr>
        <p:spPr>
          <a:xfrm>
            <a:off x="8330576" y="4979656"/>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5</a:t>
            </a:r>
            <a:endParaRPr kumimoji="1" lang="ja-JP"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92731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3813332270"/>
              </p:ext>
            </p:extLst>
          </p:nvPr>
        </p:nvGraphicFramePr>
        <p:xfrm>
          <a:off x="1662201" y="2957770"/>
          <a:ext cx="9013372" cy="1381760"/>
        </p:xfrm>
        <a:graphic>
          <a:graphicData uri="http://schemas.openxmlformats.org/drawingml/2006/table">
            <a:tbl>
              <a:tblPr firstRow="1" bandRow="1">
                <a:tableStyleId>{5940675A-B579-460E-94D1-54222C63F5DA}</a:tableStyleId>
              </a:tblPr>
              <a:tblGrid>
                <a:gridCol w="1061764">
                  <a:extLst>
                    <a:ext uri="{9D8B030D-6E8A-4147-A177-3AD203B41FA5}">
                      <a16:colId xmlns:a16="http://schemas.microsoft.com/office/drawing/2014/main" val="1118089536"/>
                    </a:ext>
                  </a:extLst>
                </a:gridCol>
                <a:gridCol w="1986237">
                  <a:extLst>
                    <a:ext uri="{9D8B030D-6E8A-4147-A177-3AD203B41FA5}">
                      <a16:colId xmlns:a16="http://schemas.microsoft.com/office/drawing/2014/main" val="1598489831"/>
                    </a:ext>
                  </a:extLst>
                </a:gridCol>
                <a:gridCol w="2960915">
                  <a:extLst>
                    <a:ext uri="{9D8B030D-6E8A-4147-A177-3AD203B41FA5}">
                      <a16:colId xmlns:a16="http://schemas.microsoft.com/office/drawing/2014/main" val="3410595506"/>
                    </a:ext>
                  </a:extLst>
                </a:gridCol>
                <a:gridCol w="3004456">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典型的な</a:t>
                      </a:r>
                      <a:r>
                        <a:rPr kumimoji="1" lang="en-US" altLang="ja-JP" dirty="0" err="1" smtClean="0">
                          <a:latin typeface="メイリオ" panose="020B0604030504040204" pitchFamily="50" charset="-128"/>
                          <a:ea typeface="メイリオ" panose="020B0604030504040204" pitchFamily="50" charset="-128"/>
                        </a:rPr>
                        <a:t>FizzBuzz</a:t>
                      </a:r>
                      <a:r>
                        <a:rPr kumimoji="1" lang="ja-JP" altLang="en-US" dirty="0" smtClean="0">
                          <a:latin typeface="メイリオ" panose="020B0604030504040204" pitchFamily="50" charset="-128"/>
                          <a:ea typeface="メイリオ" panose="020B0604030504040204" pitchFamily="50" charset="-128"/>
                        </a:rPr>
                        <a:t>の関数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引数に応じて計算方法を変更し，計算結果を返す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入力値に基づいて試験の合否を判定する</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12099371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リサーチクエスチョン</a:t>
            </a:r>
            <a:r>
              <a:rPr lang="en-US" altLang="ja-JP" dirty="0"/>
              <a:t>(RQ)</a:t>
            </a:r>
            <a:endParaRPr kumimoji="1" lang="ja-JP" altLang="en-US" dirty="0"/>
          </a:p>
        </p:txBody>
      </p:sp>
      <p:sp>
        <p:nvSpPr>
          <p:cNvPr id="5" name="コンテンツ プレースホルダー 2"/>
          <p:cNvSpPr>
            <a:spLocks noGrp="1"/>
          </p:cNvSpPr>
          <p:nvPr>
            <p:ph idx="1"/>
          </p:nvPr>
        </p:nvSpPr>
        <p:spPr>
          <a:xfrm>
            <a:off x="838200" y="1830649"/>
            <a:ext cx="10606874" cy="3917008"/>
          </a:xfrm>
        </p:spPr>
        <p:txBody>
          <a:bodyPr>
            <a:normAutofit/>
          </a:bodyPr>
          <a:lstStyle/>
          <a:p>
            <a:pPr marL="0" indent="0">
              <a:buClr>
                <a:schemeClr val="tx2"/>
              </a:buClr>
              <a:buNone/>
            </a:pPr>
            <a:r>
              <a:rPr lang="en-US" altLang="ja-JP" b="1" dirty="0" smtClean="0"/>
              <a:t>RQ1. </a:t>
            </a:r>
            <a:r>
              <a:rPr lang="en-US" altLang="ja-JP" dirty="0" err="1" smtClean="0"/>
              <a:t>SuiteRec</a:t>
            </a:r>
            <a:r>
              <a:rPr lang="ja-JP" altLang="en-US" dirty="0" smtClean="0"/>
              <a:t>は</a:t>
            </a:r>
            <a:r>
              <a:rPr lang="ja-JP" altLang="en-US" dirty="0"/>
              <a:t>、</a:t>
            </a:r>
            <a:r>
              <a:rPr lang="ja-JP" altLang="en-US" dirty="0" smtClean="0"/>
              <a:t>高いカバレッジを持つテストコードの作成</a:t>
            </a:r>
            <a:r>
              <a:rPr lang="en-US" altLang="ja-JP" dirty="0" smtClean="0"/>
              <a:t/>
            </a:r>
            <a:br>
              <a:rPr lang="en-US" altLang="ja-JP" dirty="0" smtClean="0"/>
            </a:br>
            <a:r>
              <a:rPr lang="en-US" altLang="ja-JP" dirty="0" smtClean="0"/>
              <a:t>         </a:t>
            </a:r>
            <a:r>
              <a:rPr lang="ja-JP" altLang="en-US" dirty="0" smtClean="0"/>
              <a:t>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RQ2. </a:t>
            </a:r>
            <a:r>
              <a:rPr lang="en-US" altLang="ja-JP" dirty="0" err="1" smtClean="0"/>
              <a:t>SuiteRec</a:t>
            </a:r>
            <a:r>
              <a:rPr lang="ja-JP" altLang="en-US" dirty="0" smtClean="0"/>
              <a:t>は</a:t>
            </a:r>
            <a:r>
              <a:rPr lang="ja-JP" altLang="en-US" dirty="0"/>
              <a:t>、</a:t>
            </a:r>
            <a:r>
              <a:rPr lang="ja-JP" altLang="en-US" dirty="0" smtClean="0"/>
              <a:t>テストコード作成時間を削減できるか？</a:t>
            </a:r>
            <a:endParaRPr lang="en-US" altLang="ja-JP" dirty="0" smtClean="0"/>
          </a:p>
          <a:p>
            <a:pPr marL="0" indent="0">
              <a:buClr>
                <a:schemeClr val="tx2"/>
              </a:buClr>
              <a:buNone/>
            </a:pPr>
            <a:endParaRPr lang="en-US" altLang="ja-JP" sz="1200" dirty="0" smtClean="0"/>
          </a:p>
          <a:p>
            <a:pPr marL="0" indent="0">
              <a:buClr>
                <a:schemeClr val="tx2"/>
              </a:buClr>
              <a:buNone/>
            </a:pPr>
            <a:r>
              <a:rPr lang="en-US" altLang="ja-JP" b="1" dirty="0" smtClean="0"/>
              <a:t>RQ3. </a:t>
            </a:r>
            <a:r>
              <a:rPr lang="en-US" altLang="ja-JP" dirty="0" err="1" smtClean="0"/>
              <a:t>SuiteRec</a:t>
            </a:r>
            <a:r>
              <a:rPr lang="ja-JP" altLang="en-US" dirty="0" smtClean="0"/>
              <a:t>は、テストスメルの数が少ないテストコードの</a:t>
            </a:r>
            <a:r>
              <a:rPr lang="en-US" altLang="ja-JP" dirty="0" smtClean="0"/>
              <a:t/>
            </a:r>
            <a:br>
              <a:rPr lang="en-US" altLang="ja-JP" dirty="0" smtClean="0"/>
            </a:br>
            <a:r>
              <a:rPr lang="en-US" altLang="ja-JP" dirty="0" smtClean="0"/>
              <a:t>         </a:t>
            </a:r>
            <a:r>
              <a:rPr lang="ja-JP" altLang="en-US" dirty="0" smtClean="0"/>
              <a:t>作成を支援できるか？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RQ4. </a:t>
            </a:r>
            <a:r>
              <a:rPr lang="en-US" altLang="ja-JP" dirty="0" err="1" smtClean="0"/>
              <a:t>SuiteRec</a:t>
            </a:r>
            <a:r>
              <a:rPr lang="ja-JP" altLang="en-US" dirty="0" smtClean="0"/>
              <a:t>の利用は、開発者のテストコード作成タスクの</a:t>
            </a:r>
            <a:r>
              <a:rPr lang="en-US" altLang="ja-JP" dirty="0" smtClean="0"/>
              <a:t/>
            </a:r>
            <a:br>
              <a:rPr lang="en-US" altLang="ja-JP" dirty="0" smtClean="0"/>
            </a:br>
            <a:r>
              <a:rPr lang="en-US" altLang="ja-JP" dirty="0" smtClean="0"/>
              <a:t>         </a:t>
            </a:r>
            <a:r>
              <a:rPr lang="ja-JP" altLang="en-US" dirty="0" smtClean="0"/>
              <a:t>認識にどう影響するか？</a:t>
            </a:r>
            <a:endParaRPr lang="en-US" altLang="ja-JP" dirty="0" smtClean="0"/>
          </a:p>
        </p:txBody>
      </p:sp>
    </p:spTree>
    <p:extLst>
      <p:ext uri="{BB962C8B-B14F-4D97-AF65-F5344CB8AC3E}">
        <p14:creationId xmlns:p14="http://schemas.microsoft.com/office/powerpoint/2010/main" val="30969346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ext uri="{D42A27DB-BD31-4B8C-83A1-F6EECF244321}">
                <p14:modId xmlns:p14="http://schemas.microsoft.com/office/powerpoint/2010/main" val="120648430"/>
              </p:ext>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335121422"/>
              </p:ext>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428921" y="5285996"/>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条件分岐が多いプログラムのテストコードを作成する際カバレッジ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smtClean="0">
                <a:latin typeface="メイリオ" panose="020B0604030504040204" pitchFamily="50" charset="-128"/>
                <a:ea typeface="メイリオ" panose="020B0604030504040204" pitchFamily="50" charset="-128"/>
              </a:rPr>
              <a:t>を向上するのに役立つ可能性がある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335893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mc:Choice xmlns:cx="http://schemas.microsoft.com/office/drawing/2014/chartex" Requires="cx">
          <p:graphicFrame>
            <p:nvGraphicFramePr>
              <p:cNvPr id="4" name="グラフ 3"/>
              <p:cNvGraphicFramePr/>
              <p:nvPr>
                <p:extLst>
                  <p:ext uri="{D42A27DB-BD31-4B8C-83A1-F6EECF244321}">
                    <p14:modId xmlns:p14="http://schemas.microsoft.com/office/powerpoint/2010/main" val="732506314"/>
                  </p:ext>
                </p:extLst>
              </p:nvPr>
            </p:nvGraphicFramePr>
            <p:xfrm>
              <a:off x="953477" y="1406769"/>
              <a:ext cx="5384729" cy="3939479"/>
            </p:xfrm>
            <a:graphic>
              <a:graphicData uri="http://schemas.microsoft.com/office/drawing/2014/chartex">
                <c:chart xmlns:c="http://schemas.openxmlformats.org/drawingml/2006/chart" xmlns:r="http://schemas.openxmlformats.org/officeDocument/2006/relationships" r:id="rId3"/>
              </a:graphicData>
            </a:graphic>
          </p:graphicFrame>
        </mc:Choice>
        <mc:Fallback>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406769"/>
                <a:ext cx="5384729" cy="3939479"/>
              </a:xfrm>
              <a:prstGeom prst="rect">
                <a:avLst/>
              </a:prstGeom>
            </p:spPr>
          </p:pic>
        </mc:Fallback>
      </mc:AlternateContent>
      <p:sp>
        <p:nvSpPr>
          <p:cNvPr id="5" name="角丸四角形 4"/>
          <p:cNvSpPr/>
          <p:nvPr/>
        </p:nvSpPr>
        <p:spPr>
          <a:xfrm>
            <a:off x="1612901" y="5346248"/>
            <a:ext cx="92011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推薦されたコードを理解し編集が必要なので、開発者はテストコード作成に多くの時間を費やす可能性がある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798776" y="4367103"/>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943918" y="4250392"/>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898576" y="4367105"/>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5043718" y="4250392"/>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36312099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ext uri="{D42A27DB-BD31-4B8C-83A1-F6EECF244321}">
                <p14:modId xmlns:p14="http://schemas.microsoft.com/office/powerpoint/2010/main" val="1154139143"/>
              </p:ext>
            </p:extLst>
          </p:nvPr>
        </p:nvGraphicFramePr>
        <p:xfrm>
          <a:off x="838200" y="1690689"/>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5811305" y="2215540"/>
            <a:ext cx="5628158" cy="224676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a:latin typeface="メイリオ" panose="020B0604030504040204" pitchFamily="50" charset="-128"/>
                <a:ea typeface="メイリオ" panose="020B0604030504040204" pitchFamily="50" charset="-128"/>
              </a:rPr>
              <a:t>タスク</a:t>
            </a:r>
            <a:r>
              <a:rPr kumimoji="1" lang="ja-JP" altLang="en-US" sz="2000" dirty="0" smtClean="0">
                <a:latin typeface="メイリオ" panose="020B0604030504040204" pitchFamily="50" charset="-128"/>
                <a:ea typeface="メイリオ" panose="020B0604030504040204" pitchFamily="50" charset="-128"/>
              </a:rPr>
              <a:t>において</a:t>
            </a:r>
            <a:r>
              <a:rPr lang="ja-JP" altLang="en-US" sz="2000" dirty="0" smtClean="0">
                <a:latin typeface="メイリオ" panose="020B0604030504040204" pitchFamily="50" charset="-128"/>
                <a:ea typeface="メイリオ" panose="020B0604030504040204" pitchFamily="50" charset="-128"/>
              </a:rPr>
              <a:t>、</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を使用した場合検出されたテストスメルの数が少ない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開発者は、推薦される高品質のテストスイートを参考にすることで品質の高いテストコードを作成できる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009536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a:t>
            </a:r>
            <a:r>
              <a:rPr lang="ja-JP" altLang="en-US" dirty="0" smtClean="0"/>
              <a:t>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ext uri="{D42A27DB-BD31-4B8C-83A1-F6EECF244321}">
                <p14:modId xmlns:p14="http://schemas.microsoft.com/office/powerpoint/2010/main" val="3851486168"/>
              </p:ext>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a:t>
                      </a:r>
                      <a:r>
                        <a:rPr kumimoji="1" lang="ja-JP" altLang="en-US" sz="2400" dirty="0" smtClean="0">
                          <a:latin typeface="メイリオ" panose="020B0604030504040204" pitchFamily="50" charset="-128"/>
                          <a:ea typeface="メイリオ" panose="020B0604030504040204" pitchFamily="50" charset="-128"/>
                        </a:rPr>
                        <a:t>の作成は</a:t>
                      </a:r>
                      <a:r>
                        <a:rPr kumimoji="1" lang="ja-JP" altLang="en-US" sz="2400" dirty="0" smtClean="0">
                          <a:latin typeface="メイリオ" panose="020B0604030504040204" pitchFamily="50" charset="-128"/>
                          <a:ea typeface="メイリオ" panose="020B0604030504040204" pitchFamily="50" charset="-128"/>
                        </a:rPr>
                        <a:t>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a:t>
                      </a:r>
                      <a:r>
                        <a:rPr kumimoji="1" lang="ja-JP" altLang="en-US" sz="2400" dirty="0" smtClean="0">
                          <a:latin typeface="メイリオ" panose="020B0604030504040204" pitchFamily="50" charset="-128"/>
                          <a:ea typeface="メイリオ" panose="020B0604030504040204" pitchFamily="50" charset="-128"/>
                        </a:rPr>
                        <a:t>の作成は</a:t>
                      </a:r>
                      <a:r>
                        <a:rPr kumimoji="1" lang="ja-JP" altLang="en-US" sz="2400" dirty="0" smtClean="0">
                          <a:latin typeface="メイリオ" panose="020B0604030504040204" pitchFamily="50" charset="-128"/>
                          <a:ea typeface="メイリオ" panose="020B0604030504040204" pitchFamily="50" charset="-128"/>
                        </a:rPr>
                        <a:t>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20777018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862322"/>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a:t>
            </a:r>
            <a:r>
              <a:rPr kumimoji="1" lang="ja-JP" altLang="en-US" sz="2400" dirty="0" smtClean="0">
                <a:latin typeface="メイリオ" panose="020B0604030504040204" pitchFamily="50" charset="-128"/>
                <a:ea typeface="メイリオ" panose="020B0604030504040204" pitchFamily="50" charset="-128"/>
              </a:rPr>
              <a:t>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a:t>
            </a:r>
            <a:r>
              <a:rPr kumimoji="1" lang="ja-JP" altLang="en-US" sz="2000" dirty="0" smtClean="0">
                <a:latin typeface="メイリオ" panose="020B0604030504040204" pitchFamily="50" charset="-128"/>
                <a:ea typeface="メイリオ" panose="020B0604030504040204" pitchFamily="50" charset="-128"/>
              </a:rPr>
              <a:t>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感じるが、タスク完了までの時間は長くなる</a:t>
            </a:r>
            <a:r>
              <a:rPr kumimoji="1" lang="en-US" altLang="ja-JP" sz="2000" dirty="0" smtClean="0">
                <a:latin typeface="メイリオ" panose="020B0604030504040204" pitchFamily="50" charset="-128"/>
                <a:ea typeface="メイリオ" panose="020B0604030504040204" pitchFamily="50" charset="-128"/>
              </a:rPr>
              <a:t>(RQ2)</a:t>
            </a: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577647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621735"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657601"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693467"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729333"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2036280" y="4787823"/>
            <a:ext cx="7828721" cy="787132"/>
          </a:xfrm>
          <a:prstGeom prst="wedgeRoundRectCallout">
            <a:avLst>
              <a:gd name="adj1" fmla="val 40285"/>
              <a:gd name="adj2" fmla="val -11419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552940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825625"/>
            <a:ext cx="10182225" cy="4241800"/>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提案ツールの有用性を定量的・定性的に評価</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4210693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pPr algn="l"/>
            <a:r>
              <a:rPr kumimoji="1" lang="ja-JP" altLang="en-US" dirty="0" smtClean="0"/>
              <a:t>補足資料</a:t>
            </a:r>
            <a:endParaRPr kumimoji="1" lang="ja-JP" altLang="en-US" dirty="0"/>
          </a:p>
        </p:txBody>
      </p:sp>
    </p:spTree>
    <p:extLst>
      <p:ext uri="{BB962C8B-B14F-4D97-AF65-F5344CB8AC3E}">
        <p14:creationId xmlns:p14="http://schemas.microsoft.com/office/powerpoint/2010/main" val="20347085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カバレッジの種類</a:t>
            </a:r>
            <a:endParaRPr kumimoji="1" lang="ja-JP" altLang="en-US" dirty="0"/>
          </a:p>
        </p:txBody>
      </p:sp>
      <p:sp>
        <p:nvSpPr>
          <p:cNvPr id="4" name="コンテンツ プレースホルダー 2"/>
          <p:cNvSpPr>
            <a:spLocks noGrp="1"/>
          </p:cNvSpPr>
          <p:nvPr>
            <p:ph idx="1"/>
          </p:nvPr>
        </p:nvSpPr>
        <p:spPr>
          <a:xfrm>
            <a:off x="838200" y="1725148"/>
            <a:ext cx="7293796" cy="4583185"/>
          </a:xfrm>
        </p:spPr>
        <p:txBody>
          <a:bodyPr>
            <a:normAutofit/>
          </a:bodyPr>
          <a:lstStyle/>
          <a:p>
            <a:pPr>
              <a:buClr>
                <a:schemeClr val="tx2"/>
              </a:buClr>
              <a:buFont typeface="Wingdings" panose="05000000000000000000" pitchFamily="2" charset="2"/>
              <a:buChar char="l"/>
            </a:pPr>
            <a:r>
              <a:rPr kumimoji="1" lang="en-US" altLang="ja-JP"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命令網羅</a:t>
            </a:r>
            <a:r>
              <a:rPr kumimoji="1" lang="en-US" altLang="ja-JP" sz="3200" b="1" dirty="0" smtClean="0">
                <a:latin typeface="メイリオ" panose="020B0604030504040204" pitchFamily="50" charset="-128"/>
                <a:ea typeface="メイリオ" panose="020B0604030504040204" pitchFamily="50" charset="-128"/>
              </a:rPr>
              <a:t> C0</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全ての命令を最低一回実行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全節点</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ja-JP" altLang="en-US"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を入力</a:t>
            </a:r>
            <a:endParaRPr kumimoji="1" lang="en-US" altLang="ja-JP" sz="24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l"/>
            </a:pPr>
            <a:endParaRPr lang="en-US" altLang="ja-JP" sz="1100" dirty="0">
              <a:latin typeface="メイリオ" panose="020B0604030504040204" pitchFamily="50" charset="-128"/>
              <a:ea typeface="メイリオ" panose="020B0604030504040204" pitchFamily="50" charset="-128"/>
            </a:endParaRPr>
          </a:p>
          <a:p>
            <a:pPr>
              <a:buClr>
                <a:schemeClr val="tx2"/>
              </a:buClr>
              <a:buFont typeface="Wingdings" panose="05000000000000000000" pitchFamily="2" charset="2"/>
              <a:buChar char="l"/>
            </a:pPr>
            <a:r>
              <a:rPr kumimoji="1" lang="ja-JP" altLang="en-US"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分岐網羅 </a:t>
            </a:r>
            <a:r>
              <a:rPr kumimoji="1" lang="en-US" altLang="ja-JP" sz="3200" b="1" dirty="0" smtClean="0">
                <a:latin typeface="メイリオ" panose="020B0604030504040204" pitchFamily="50" charset="-128"/>
                <a:ea typeface="メイリオ" panose="020B0604030504040204" pitchFamily="50" charset="-128"/>
              </a:rPr>
              <a:t>C1</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全ての条件分岐について、</a:t>
            </a:r>
            <a:r>
              <a:rPr lang="en-US" altLang="ja-JP" sz="2800" dirty="0" smtClean="0">
                <a:latin typeface="メイリオ" panose="020B0604030504040204" pitchFamily="50" charset="-128"/>
                <a:ea typeface="メイリオ" panose="020B0604030504040204" pitchFamily="50" charset="-128"/>
              </a:rPr>
              <a:t>then</a:t>
            </a:r>
            <a:r>
              <a:rPr lang="ja-JP" altLang="en-US" sz="2800" dirty="0" err="1" smtClean="0">
                <a:latin typeface="メイリオ" panose="020B0604030504040204" pitchFamily="50" charset="-128"/>
                <a:ea typeface="メイリオ" panose="020B0604030504040204" pitchFamily="50" charset="-128"/>
              </a:rPr>
              <a:t>、</a:t>
            </a:r>
            <a:r>
              <a:rPr lang="en-US" altLang="ja-JP" sz="2800" dirty="0" smtClean="0">
                <a:latin typeface="メイリオ" panose="020B0604030504040204" pitchFamily="50" charset="-128"/>
                <a:ea typeface="メイリオ" panose="020B0604030504040204" pitchFamily="50" charset="-128"/>
              </a:rPr>
              <a:t>else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いずれも最低一回以上実行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全辺</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en-US" altLang="ja-JP"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と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=1,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 を入力</a:t>
            </a:r>
            <a:endParaRPr lang="en-US" altLang="ja-JP" sz="2400" dirty="0">
              <a:latin typeface="メイリオ" panose="020B0604030504040204" pitchFamily="50" charset="-128"/>
              <a:ea typeface="メイリオ" panose="020B0604030504040204" pitchFamily="50" charset="-128"/>
            </a:endParaRPr>
          </a:p>
          <a:p>
            <a:pPr marL="457200" lvl="1" indent="0">
              <a:buClr>
                <a:schemeClr val="tx2"/>
              </a:buClr>
              <a:buNone/>
            </a:pPr>
            <a:endParaRPr kumimoji="1" lang="en-US" altLang="ja-JP" sz="2800" dirty="0" smtClean="0"/>
          </a:p>
        </p:txBody>
      </p:sp>
      <p:cxnSp>
        <p:nvCxnSpPr>
          <p:cNvPr id="5" name="直線矢印コネクタ 4"/>
          <p:cNvCxnSpPr>
            <a:endCxn id="6" idx="0"/>
          </p:cNvCxnSpPr>
          <p:nvPr/>
        </p:nvCxnSpPr>
        <p:spPr>
          <a:xfrm>
            <a:off x="9257872" y="1642813"/>
            <a:ext cx="0" cy="330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フローチャート: 判断 5"/>
          <p:cNvSpPr/>
          <p:nvPr/>
        </p:nvSpPr>
        <p:spPr>
          <a:xfrm>
            <a:off x="8210568" y="197313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2000" b="1" dirty="0">
                <a:latin typeface="メイリオ" panose="020B0604030504040204" pitchFamily="50" charset="-128"/>
                <a:ea typeface="メイリオ" panose="020B0604030504040204" pitchFamily="50" charset="-128"/>
              </a:rPr>
              <a:t>x</a:t>
            </a:r>
            <a:r>
              <a:rPr kumimoji="1" lang="en-US" altLang="ja-JP" sz="2000" b="1" dirty="0" smtClean="0">
                <a:latin typeface="メイリオ" panose="020B0604030504040204" pitchFamily="50" charset="-128"/>
                <a:ea typeface="メイリオ" panose="020B0604030504040204" pitchFamily="50" charset="-128"/>
              </a:rPr>
              <a:t>==</a:t>
            </a:r>
            <a:r>
              <a:rPr lang="en-US" altLang="ja-JP" sz="2000" b="1" dirty="0">
                <a:latin typeface="メイリオ" panose="020B0604030504040204" pitchFamily="50" charset="-128"/>
                <a:ea typeface="メイリオ" panose="020B0604030504040204" pitchFamily="50" charset="-128"/>
              </a:rPr>
              <a:t>0</a:t>
            </a:r>
            <a:endParaRPr kumimoji="1" lang="ja-JP" altLang="en-US" sz="2000" b="1"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8210568" y="2960563"/>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文１</a:t>
            </a:r>
            <a:endParaRPr kumimoji="1" lang="ja-JP" altLang="en-US" sz="2000" b="1" dirty="0">
              <a:latin typeface="メイリオ" panose="020B0604030504040204" pitchFamily="50" charset="-128"/>
              <a:ea typeface="メイリオ" panose="020B0604030504040204" pitchFamily="50" charset="-128"/>
            </a:endParaRPr>
          </a:p>
        </p:txBody>
      </p:sp>
      <p:cxnSp>
        <p:nvCxnSpPr>
          <p:cNvPr id="8" name="直線矢印コネクタ 7"/>
          <p:cNvCxnSpPr>
            <a:stCxn id="6" idx="2"/>
            <a:endCxn id="7" idx="0"/>
          </p:cNvCxnSpPr>
          <p:nvPr/>
        </p:nvCxnSpPr>
        <p:spPr>
          <a:xfrm>
            <a:off x="9257872" y="275418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カギ線コネクタ 8"/>
          <p:cNvCxnSpPr>
            <a:stCxn id="6" idx="3"/>
          </p:cNvCxnSpPr>
          <p:nvPr/>
        </p:nvCxnSpPr>
        <p:spPr>
          <a:xfrm>
            <a:off x="10305176" y="236366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H="1">
            <a:off x="9283254" y="368763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86401" y="261317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10616326" y="270343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13" name="直線矢印コネクタ 12"/>
          <p:cNvCxnSpPr>
            <a:stCxn id="7" idx="2"/>
            <a:endCxn id="14" idx="0"/>
          </p:cNvCxnSpPr>
          <p:nvPr/>
        </p:nvCxnSpPr>
        <p:spPr>
          <a:xfrm flipH="1">
            <a:off x="9254251" y="3524919"/>
            <a:ext cx="3621" cy="3878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フローチャート: 判断 13"/>
          <p:cNvSpPr/>
          <p:nvPr/>
        </p:nvSpPr>
        <p:spPr>
          <a:xfrm>
            <a:off x="8206947" y="391272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000" b="1" dirty="0" err="1">
                <a:latin typeface="メイリオ" panose="020B0604030504040204" pitchFamily="50" charset="-128"/>
                <a:ea typeface="メイリオ" panose="020B0604030504040204" pitchFamily="50" charset="-128"/>
              </a:rPr>
              <a:t>ｙ</a:t>
            </a:r>
            <a:r>
              <a:rPr kumimoji="1" lang="en-US" altLang="ja-JP" sz="2000" b="1" dirty="0" smtClean="0">
                <a:latin typeface="メイリオ" panose="020B0604030504040204" pitchFamily="50" charset="-128"/>
                <a:ea typeface="メイリオ" panose="020B0604030504040204" pitchFamily="50" charset="-128"/>
              </a:rPr>
              <a:t>==1</a:t>
            </a:r>
            <a:endParaRPr kumimoji="1" lang="ja-JP" altLang="en-US" sz="2000" b="1" dirty="0">
              <a:latin typeface="メイリオ" panose="020B0604030504040204" pitchFamily="50" charset="-128"/>
              <a:ea typeface="メイリオ" panose="020B0604030504040204" pitchFamily="50" charset="-128"/>
            </a:endParaRPr>
          </a:p>
        </p:txBody>
      </p:sp>
      <p:cxnSp>
        <p:nvCxnSpPr>
          <p:cNvPr id="15" name="直線矢印コネクタ 14"/>
          <p:cNvCxnSpPr>
            <a:stCxn id="14" idx="2"/>
          </p:cNvCxnSpPr>
          <p:nvPr/>
        </p:nvCxnSpPr>
        <p:spPr>
          <a:xfrm>
            <a:off x="9254251" y="469377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14" idx="3"/>
          </p:cNvCxnSpPr>
          <p:nvPr/>
        </p:nvCxnSpPr>
        <p:spPr>
          <a:xfrm>
            <a:off x="10301555" y="430325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a:off x="9279633" y="562722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8486401" y="455276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9" name="テキスト ボックス 18"/>
          <p:cNvSpPr txBox="1"/>
          <p:nvPr/>
        </p:nvSpPr>
        <p:spPr>
          <a:xfrm>
            <a:off x="10612705" y="464302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20" name="直線矢印コネクタ 19"/>
          <p:cNvCxnSpPr/>
          <p:nvPr/>
        </p:nvCxnSpPr>
        <p:spPr>
          <a:xfrm>
            <a:off x="9254251" y="5464509"/>
            <a:ext cx="0" cy="5838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8206947" y="4900425"/>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文２</a:t>
            </a:r>
            <a:endParaRPr kumimoji="1" lang="ja-JP" altLang="en-US" sz="20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970707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ソースコードデータベース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352429" y="1773538"/>
            <a:ext cx="7221417" cy="830997"/>
          </a:xfrm>
          <a:prstGeom prst="rect">
            <a:avLst/>
          </a:prstGeom>
          <a:noFill/>
        </p:spPr>
        <p:txBody>
          <a:bodyPr wrap="square" rtlCol="0">
            <a:spAutoFit/>
          </a:bodyPr>
          <a:lstStyle/>
          <a:p>
            <a:r>
              <a:rPr lang="en-US" altLang="ja-JP" sz="2400" b="1" dirty="0" err="1" smtClean="0">
                <a:latin typeface="メイリオ" panose="020B0604030504040204" pitchFamily="50" charset="-128"/>
                <a:ea typeface="メイリオ" panose="020B0604030504040204" pitchFamily="50" charset="-128"/>
              </a:rPr>
              <a:t>Github</a:t>
            </a:r>
            <a:r>
              <a:rPr lang="ja-JP" altLang="en-US" sz="2400" b="1" dirty="0" smtClean="0">
                <a:latin typeface="メイリオ" panose="020B0604030504040204" pitchFamily="50" charset="-128"/>
                <a:ea typeface="メイリオ" panose="020B0604030504040204" pitchFamily="50" charset="-128"/>
              </a:rPr>
              <a:t>上に存在する</a:t>
            </a:r>
            <a:r>
              <a:rPr lang="en-US" altLang="ja-JP" sz="2400" b="1" dirty="0" smtClean="0">
                <a:latin typeface="メイリオ" panose="020B0604030504040204" pitchFamily="50" charset="-128"/>
                <a:ea typeface="メイリオ" panose="020B0604030504040204" pitchFamily="50" charset="-128"/>
              </a:rPr>
              <a:t>3,205</a:t>
            </a:r>
            <a:r>
              <a:rPr lang="ja-JP" altLang="en-US" sz="2400" b="1" dirty="0">
                <a:latin typeface="メイリオ" panose="020B0604030504040204" pitchFamily="50" charset="-128"/>
                <a:ea typeface="メイリオ" panose="020B0604030504040204" pitchFamily="50" charset="-128"/>
              </a:rPr>
              <a:t>個の</a:t>
            </a:r>
            <a:r>
              <a:rPr lang="en-US" altLang="ja-JP" sz="2400" b="1" dirty="0">
                <a:latin typeface="メイリオ" panose="020B0604030504040204" pitchFamily="50" charset="-128"/>
                <a:ea typeface="メイリオ" panose="020B0604030504040204" pitchFamily="50" charset="-128"/>
              </a:rPr>
              <a:t>OSS</a:t>
            </a:r>
            <a:r>
              <a:rPr lang="ja-JP" altLang="en-US" sz="2400" b="1" dirty="0">
                <a:latin typeface="メイリオ" panose="020B0604030504040204" pitchFamily="50" charset="-128"/>
                <a:ea typeface="メイリオ" panose="020B0604030504040204" pitchFamily="50" charset="-128"/>
              </a:rPr>
              <a:t>プロジェクトのプロダクションコード</a:t>
            </a:r>
          </a:p>
        </p:txBody>
      </p:sp>
      <p:sp>
        <p:nvSpPr>
          <p:cNvPr id="6" name="テキスト ボックス 5"/>
          <p:cNvSpPr txBox="1"/>
          <p:nvPr/>
        </p:nvSpPr>
        <p:spPr>
          <a:xfrm>
            <a:off x="2102340" y="3290278"/>
            <a:ext cx="8002952" cy="1569660"/>
          </a:xfrm>
          <a:prstGeom prst="rect">
            <a:avLst/>
          </a:prstGeom>
          <a:noFill/>
        </p:spPr>
        <p:txBody>
          <a:bodyPr wrap="square" rtlCol="0">
            <a:spAutoFit/>
          </a:bodyPr>
          <a:lstStyle/>
          <a:p>
            <a:r>
              <a:rPr kumimoji="1" lang="ja-JP" altLang="en-US" sz="2400" dirty="0" smtClean="0">
                <a:latin typeface="メイリオ" panose="020B0604030504040204" pitchFamily="50" charset="-128"/>
                <a:ea typeface="メイリオ" panose="020B0604030504040204" pitchFamily="50" charset="-128"/>
              </a:rPr>
              <a:t>既存のコード検索エンジン</a:t>
            </a:r>
            <a:r>
              <a:rPr kumimoji="1" lang="en-US" altLang="ja-JP" sz="2400" dirty="0" smtClean="0">
                <a:latin typeface="メイリオ" panose="020B0604030504040204" pitchFamily="50" charset="-128"/>
                <a:ea typeface="メイリオ" panose="020B0604030504040204" pitchFamily="50" charset="-128"/>
              </a:rPr>
              <a:t>[7]</a:t>
            </a:r>
            <a:r>
              <a:rPr kumimoji="1" lang="ja-JP" altLang="en-US" sz="2400" dirty="0" smtClean="0">
                <a:latin typeface="メイリオ" panose="020B0604030504040204" pitchFamily="50" charset="-128"/>
                <a:ea typeface="メイリオ" panose="020B0604030504040204" pitchFamily="50" charset="-128"/>
              </a:rPr>
              <a:t>で利用されたデータセットの中から、以下の条件を満たすプロジェクトを選択</a:t>
            </a:r>
            <a:endParaRPr kumimoji="1"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dirty="0" smtClean="0">
                <a:latin typeface="メイリオ" panose="020B0604030504040204" pitchFamily="50" charset="-128"/>
                <a:ea typeface="メイリオ" panose="020B0604030504040204" pitchFamily="50" charset="-128"/>
              </a:rPr>
              <a:t>テストフォルダが存在</a:t>
            </a:r>
            <a:r>
              <a:rPr lang="ja-JP" altLang="en-US" sz="2400" dirty="0" smtClean="0">
                <a:latin typeface="メイリオ" panose="020B0604030504040204" pitchFamily="50" charset="-128"/>
                <a:ea typeface="メイリオ" panose="020B0604030504040204" pitchFamily="50" charset="-128"/>
              </a:rPr>
              <a:t>する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JUnit</a:t>
            </a:r>
            <a:r>
              <a:rPr kumimoji="1" lang="ja-JP" altLang="en-US" sz="2400" dirty="0" smtClean="0">
                <a:latin typeface="メイリオ" panose="020B0604030504040204" pitchFamily="50" charset="-128"/>
                <a:ea typeface="メイリオ" panose="020B0604030504040204" pitchFamily="50" charset="-128"/>
              </a:rPr>
              <a:t>のテスティングフレームワークを採用している</a:t>
            </a:r>
            <a:endParaRPr kumimoji="1" lang="ja-JP" altLang="en-US" sz="2400" dirty="0">
              <a:latin typeface="メイリオ" panose="020B0604030504040204" pitchFamily="50" charset="-128"/>
              <a:ea typeface="メイリオ" panose="020B0604030504040204" pitchFamily="50" charset="-128"/>
            </a:endParaRPr>
          </a:p>
        </p:txBody>
      </p:sp>
      <p:sp>
        <p:nvSpPr>
          <p:cNvPr id="8" name="Rectangle 4"/>
          <p:cNvSpPr>
            <a:spLocks noChangeArrowheads="1"/>
          </p:cNvSpPr>
          <p:nvPr/>
        </p:nvSpPr>
        <p:spPr bwMode="auto">
          <a:xfrm>
            <a:off x="1159965" y="6101007"/>
            <a:ext cx="9668870"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[7] K</a:t>
            </a:r>
            <a:r>
              <a:rPr lang="en-US" altLang="ja-JP" sz="1400" dirty="0">
                <a:solidFill>
                  <a:schemeClr val="tx2"/>
                </a:solidFill>
              </a:rPr>
              <a:t>. Kim, D. Kim, T. F. </a:t>
            </a:r>
            <a:r>
              <a:rPr lang="en-US" altLang="ja-JP" sz="1400" dirty="0" err="1">
                <a:solidFill>
                  <a:schemeClr val="tx2"/>
                </a:solidFill>
              </a:rPr>
              <a:t>Bissyand´e</a:t>
            </a:r>
            <a:r>
              <a:rPr lang="en-US" altLang="ja-JP" sz="1400" dirty="0">
                <a:solidFill>
                  <a:schemeClr val="tx2"/>
                </a:solidFill>
              </a:rPr>
              <a:t>, E. Choi, L. Li, J. Klein, and Y. Le </a:t>
            </a:r>
            <a:r>
              <a:rPr lang="en-US" altLang="ja-JP" sz="1400" dirty="0" err="1">
                <a:solidFill>
                  <a:schemeClr val="tx2"/>
                </a:solidFill>
              </a:rPr>
              <a:t>Traon</a:t>
            </a:r>
            <a:r>
              <a:rPr lang="en-US" altLang="ja-JP" sz="1400" dirty="0">
                <a:solidFill>
                  <a:schemeClr val="tx2"/>
                </a:solidFill>
              </a:rPr>
              <a:t>. </a:t>
            </a:r>
            <a:r>
              <a:rPr lang="en-US" altLang="ja-JP" sz="1400" dirty="0" err="1">
                <a:solidFill>
                  <a:schemeClr val="tx2"/>
                </a:solidFill>
              </a:rPr>
              <a:t>Facoy</a:t>
            </a:r>
            <a:r>
              <a:rPr lang="en-US" altLang="ja-JP" sz="1400" dirty="0">
                <a:solidFill>
                  <a:schemeClr val="tx2"/>
                </a:solidFill>
              </a:rPr>
              <a:t> - a code-to-code search engine. In Proceedings of the International Conference on Software Engineering (ICSE), pages 946–957, 2018.</a:t>
            </a:r>
          </a:p>
        </p:txBody>
      </p:sp>
    </p:spTree>
    <p:extLst>
      <p:ext uri="{BB962C8B-B14F-4D97-AF65-F5344CB8AC3E}">
        <p14:creationId xmlns:p14="http://schemas.microsoft.com/office/powerpoint/2010/main" val="17661409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テスト</a:t>
            </a:r>
            <a:r>
              <a:rPr kumimoji="1" lang="ja-JP" altLang="en-US" dirty="0" smtClean="0"/>
              <a:t>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715846" y="1750092"/>
            <a:ext cx="6775940" cy="830997"/>
          </a:xfrm>
          <a:prstGeom prst="rect">
            <a:avLst/>
          </a:prstGeom>
          <a:noFill/>
        </p:spPr>
        <p:txBody>
          <a:bodyPr wrap="square" rtlCol="0">
            <a:spAutoFit/>
          </a:bodyPr>
          <a:lstStyle/>
          <a:p>
            <a:r>
              <a:rPr lang="ja-JP" altLang="en-US" sz="2400" b="1" dirty="0" smtClean="0">
                <a:latin typeface="メイリオ" panose="020B0604030504040204" pitchFamily="50" charset="-128"/>
                <a:ea typeface="メイリオ" panose="020B0604030504040204" pitchFamily="50" charset="-128"/>
              </a:rPr>
              <a:t>ソースコードデータベースに格納されている</a:t>
            </a:r>
            <a:r>
              <a:rPr lang="en-US" altLang="ja-JP" sz="2400" b="1" dirty="0" smtClean="0">
                <a:latin typeface="メイリオ" panose="020B0604030504040204" pitchFamily="50" charset="-128"/>
                <a:ea typeface="メイリオ" panose="020B0604030504040204" pitchFamily="50" charset="-128"/>
              </a:rPr>
              <a:t/>
            </a:r>
            <a:br>
              <a:rPr lang="en-US" altLang="ja-JP" sz="2400" b="1" dirty="0" smtClean="0">
                <a:latin typeface="メイリオ" panose="020B0604030504040204" pitchFamily="50" charset="-128"/>
                <a:ea typeface="メイリオ" panose="020B0604030504040204" pitchFamily="50" charset="-128"/>
              </a:rPr>
            </a:br>
            <a:r>
              <a:rPr lang="ja-JP" altLang="en-US" sz="2400" b="1" dirty="0" smtClean="0">
                <a:latin typeface="メイリオ" panose="020B0604030504040204" pitchFamily="50" charset="-128"/>
                <a:ea typeface="メイリオ" panose="020B0604030504040204" pitchFamily="50" charset="-128"/>
              </a:rPr>
              <a:t>プロダクションコードに対応するテストコード</a:t>
            </a:r>
            <a:endParaRPr lang="ja-JP" altLang="en-US" sz="2400" b="1"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2094524" y="3043705"/>
            <a:ext cx="8018584" cy="2308324"/>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再利用対象のテストコードとして</a:t>
            </a:r>
            <a:r>
              <a:rPr lang="ja-JP" altLang="en-US" sz="2400" dirty="0">
                <a:latin typeface="メイリオ" panose="020B0604030504040204" pitchFamily="50" charset="-128"/>
                <a:ea typeface="メイリオ" panose="020B0604030504040204" pitchFamily="50" charset="-128"/>
              </a:rPr>
              <a:t>相応</a:t>
            </a:r>
            <a:r>
              <a:rPr lang="ja-JP" altLang="en-US" sz="2400" dirty="0" smtClean="0">
                <a:latin typeface="メイリオ" panose="020B0604030504040204" pitchFamily="50" charset="-128"/>
                <a:ea typeface="メイリオ" panose="020B0604030504040204" pitchFamily="50" charset="-128"/>
              </a:rPr>
              <a:t>しくない、以下のテストスメルを含むテストコードは</a:t>
            </a:r>
            <a:r>
              <a:rPr lang="en-US" altLang="ja-JP" sz="2400" dirty="0" smtClean="0">
                <a:latin typeface="メイリオ" panose="020B0604030504040204" pitchFamily="50" charset="-128"/>
                <a:ea typeface="メイリオ" panose="020B0604030504040204" pitchFamily="50" charset="-128"/>
              </a:rPr>
              <a:t>TDB</a:t>
            </a:r>
            <a:r>
              <a:rPr lang="ja-JP" altLang="en-US" sz="2400" dirty="0" smtClean="0">
                <a:latin typeface="メイリオ" panose="020B0604030504040204" pitchFamily="50" charset="-128"/>
                <a:ea typeface="メイリオ" panose="020B0604030504040204" pitchFamily="50" charset="-128"/>
              </a:rPr>
              <a:t>から除去される</a:t>
            </a:r>
            <a:endParaRPr lang="en-US" altLang="ja-JP" sz="2400" dirty="0" smtClean="0">
              <a:latin typeface="メイリオ" panose="020B0604030504040204" pitchFamily="50" charset="-128"/>
              <a:ea typeface="メイリオ" panose="020B0604030504040204" pitchFamily="50" charset="-128"/>
            </a:endParaRP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Empty Test</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Ignored Test</a:t>
            </a: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Redundant Assertion</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Unknown Test	</a:t>
            </a:r>
            <a:endParaRPr kumimoji="1"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39075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err="1" smtClean="0"/>
              <a:t>EvoSuite</a:t>
            </a:r>
            <a:endParaRPr kumimoji="1" lang="ja-JP" altLang="en-US" dirty="0"/>
          </a:p>
        </p:txBody>
      </p:sp>
      <p:sp>
        <p:nvSpPr>
          <p:cNvPr id="4" name="正方形/長方形 3"/>
          <p:cNvSpPr/>
          <p:nvPr/>
        </p:nvSpPr>
        <p:spPr>
          <a:xfrm>
            <a:off x="1041401" y="2938952"/>
            <a:ext cx="3525396" cy="34778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200" dirty="0" smtClean="0">
                <a:latin typeface="Consolas" panose="020B0609020204030204" pitchFamily="49" charset="0"/>
                <a:ea typeface="MS UI Gothic" panose="020B0600070205080204" pitchFamily="50" charset="-128"/>
              </a:rPr>
              <a:t>public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testme</a:t>
            </a:r>
            <a:r>
              <a:rPr lang="en-US" altLang="ja-JP" sz="2200" dirty="0" smtClean="0">
                <a:latin typeface="Consolas" panose="020B0609020204030204" pitchFamily="49" charset="0"/>
                <a:ea typeface="MS UI Gothic" panose="020B0600070205080204" pitchFamily="50" charset="-128"/>
              </a:rPr>
              <a:t>(</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x,int</a:t>
            </a:r>
            <a:r>
              <a:rPr lang="en-US" altLang="ja-JP" sz="2200" dirty="0" smtClean="0">
                <a:latin typeface="Consolas" panose="020B0609020204030204" pitchFamily="49" charset="0"/>
                <a:ea typeface="MS UI Gothic" panose="020B0600070205080204" pitchFamily="50" charset="-128"/>
              </a:rPr>
              <a:t> y)</a:t>
            </a:r>
          </a:p>
          <a:p>
            <a:r>
              <a:rPr lang="en-US" altLang="ja-JP" sz="2200" dirty="0" smtClean="0">
                <a:latin typeface="Consolas" panose="020B0609020204030204" pitchFamily="49" charset="0"/>
                <a:ea typeface="MS UI Gothic" panose="020B0600070205080204" pitchFamily="50" charset="-128"/>
              </a:rPr>
              <a:t>{</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z = y*2;</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if(x != z){</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10;</a:t>
            </a:r>
          </a:p>
          <a:p>
            <a:r>
              <a:rPr lang="en-US" altLang="ja-JP" sz="2200" dirty="0" smtClean="0">
                <a:latin typeface="Consolas" panose="020B0609020204030204" pitchFamily="49" charset="0"/>
                <a:ea typeface="MS UI Gothic" panose="020B0600070205080204" pitchFamily="50" charset="-128"/>
              </a:rPr>
              <a:t>   }else{</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20;</a:t>
            </a:r>
          </a:p>
          <a:p>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a:t>
            </a:r>
          </a:p>
        </p:txBody>
      </p:sp>
      <p:sp>
        <p:nvSpPr>
          <p:cNvPr id="5" name="テキスト ボックス 4"/>
          <p:cNvSpPr txBox="1"/>
          <p:nvPr/>
        </p:nvSpPr>
        <p:spPr>
          <a:xfrm>
            <a:off x="7409783" y="2642906"/>
            <a:ext cx="1995714"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(1)x = x0,y = y0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6" name="テキスト ボックス 5"/>
          <p:cNvSpPr txBox="1"/>
          <p:nvPr/>
        </p:nvSpPr>
        <p:spPr>
          <a:xfrm>
            <a:off x="7409781" y="3304561"/>
            <a:ext cx="1995716"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(2)z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7" name="ひし形 6"/>
          <p:cNvSpPr/>
          <p:nvPr/>
        </p:nvSpPr>
        <p:spPr>
          <a:xfrm>
            <a:off x="6696767" y="3923454"/>
            <a:ext cx="3421744" cy="661655"/>
          </a:xfrm>
          <a:prstGeom prst="diamond">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200" dirty="0" smtClean="0">
                <a:latin typeface="ＭＳ Ｐゴシック" panose="020B0600070205080204" pitchFamily="50" charset="-128"/>
                <a:ea typeface="ＭＳ Ｐゴシック" panose="020B0600070205080204" pitchFamily="50" charset="-128"/>
              </a:rPr>
              <a:t>(3)x0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8" name="テキスト ボックス 7"/>
          <p:cNvSpPr txBox="1"/>
          <p:nvPr/>
        </p:nvSpPr>
        <p:spPr>
          <a:xfrm>
            <a:off x="6502635" y="4773115"/>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(4)return 10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9" name="テキスト ボックス 8"/>
          <p:cNvSpPr txBox="1"/>
          <p:nvPr/>
        </p:nvSpPr>
        <p:spPr>
          <a:xfrm>
            <a:off x="8741463" y="4770671"/>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(5)return 20</a:t>
            </a:r>
            <a:endParaRPr kumimoji="1" lang="ja-JP" altLang="en-US" sz="2200" dirty="0">
              <a:latin typeface="ＭＳ Ｐゴシック" panose="020B0600070205080204" pitchFamily="50" charset="-128"/>
              <a:ea typeface="ＭＳ Ｐゴシック" panose="020B0600070205080204" pitchFamily="50" charset="-128"/>
            </a:endParaRPr>
          </a:p>
        </p:txBody>
      </p:sp>
      <p:cxnSp>
        <p:nvCxnSpPr>
          <p:cNvPr id="10" name="直線矢印コネクタ 9"/>
          <p:cNvCxnSpPr>
            <a:stCxn id="5" idx="2"/>
            <a:endCxn id="6" idx="0"/>
          </p:cNvCxnSpPr>
          <p:nvPr/>
        </p:nvCxnSpPr>
        <p:spPr>
          <a:xfrm flipH="1">
            <a:off x="8407639" y="3073793"/>
            <a:ext cx="1" cy="2307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6" idx="2"/>
            <a:endCxn id="7" idx="0"/>
          </p:cNvCxnSpPr>
          <p:nvPr/>
        </p:nvCxnSpPr>
        <p:spPr>
          <a:xfrm>
            <a:off x="8407639" y="3735448"/>
            <a:ext cx="0"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7" idx="2"/>
            <a:endCxn id="8" idx="0"/>
          </p:cNvCxnSpPr>
          <p:nvPr/>
        </p:nvCxnSpPr>
        <p:spPr>
          <a:xfrm flipH="1">
            <a:off x="7333580" y="4585109"/>
            <a:ext cx="1074059"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2"/>
            <a:endCxn id="9" idx="0"/>
          </p:cNvCxnSpPr>
          <p:nvPr/>
        </p:nvCxnSpPr>
        <p:spPr>
          <a:xfrm>
            <a:off x="8407639" y="4585109"/>
            <a:ext cx="1164769" cy="1855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右矢印 13"/>
          <p:cNvSpPr/>
          <p:nvPr/>
        </p:nvSpPr>
        <p:spPr>
          <a:xfrm>
            <a:off x="5248283" y="4119897"/>
            <a:ext cx="711200" cy="7172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5" name="表 14"/>
          <p:cNvGraphicFramePr>
            <a:graphicFrameLocks noGrp="1"/>
          </p:cNvGraphicFramePr>
          <p:nvPr>
            <p:extLst>
              <p:ext uri="{D42A27DB-BD31-4B8C-83A1-F6EECF244321}">
                <p14:modId xmlns:p14="http://schemas.microsoft.com/office/powerpoint/2010/main" val="734877144"/>
              </p:ext>
            </p:extLst>
          </p:nvPr>
        </p:nvGraphicFramePr>
        <p:xfrm>
          <a:off x="5513483" y="5387120"/>
          <a:ext cx="5788312" cy="1188720"/>
        </p:xfrm>
        <a:graphic>
          <a:graphicData uri="http://schemas.openxmlformats.org/drawingml/2006/table">
            <a:tbl>
              <a:tblPr firstRow="1" bandRow="1">
                <a:tableStyleId>{5940675A-B579-460E-94D1-54222C63F5DA}</a:tableStyleId>
              </a:tblPr>
              <a:tblGrid>
                <a:gridCol w="1283243">
                  <a:extLst>
                    <a:ext uri="{9D8B030D-6E8A-4147-A177-3AD203B41FA5}">
                      <a16:colId xmlns:a16="http://schemas.microsoft.com/office/drawing/2014/main" val="2624989235"/>
                    </a:ext>
                  </a:extLst>
                </a:gridCol>
                <a:gridCol w="2024927">
                  <a:extLst>
                    <a:ext uri="{9D8B030D-6E8A-4147-A177-3AD203B41FA5}">
                      <a16:colId xmlns:a16="http://schemas.microsoft.com/office/drawing/2014/main" val="4254623167"/>
                    </a:ext>
                  </a:extLst>
                </a:gridCol>
                <a:gridCol w="2480142">
                  <a:extLst>
                    <a:ext uri="{9D8B030D-6E8A-4147-A177-3AD203B41FA5}">
                      <a16:colId xmlns:a16="http://schemas.microsoft.com/office/drawing/2014/main" val="1528898293"/>
                    </a:ext>
                  </a:extLst>
                </a:gridCol>
              </a:tblGrid>
              <a:tr h="370840">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パス番号</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パス条件</a:t>
                      </a:r>
                      <a:endParaRPr kumimoji="1" lang="en-US" altLang="ja-JP"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03036493"/>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en-US" altLang="ja-JP" sz="2000" baseline="0" dirty="0" smtClean="0">
                          <a:latin typeface="メイリオ" panose="020B0604030504040204" pitchFamily="50" charset="-128"/>
                          <a:ea typeface="メイリオ" panose="020B0604030504040204" pitchFamily="50" charset="-128"/>
                        </a:rPr>
                        <a:t> 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 (2), (3), (4)</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31458201"/>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ja-JP" altLang="en-US" sz="2000" baseline="0" dirty="0" smtClean="0">
                          <a:latin typeface="メイリオ" panose="020B0604030504040204" pitchFamily="50" charset="-128"/>
                          <a:ea typeface="メイリオ" panose="020B0604030504040204" pitchFamily="50" charset="-128"/>
                        </a:rPr>
                        <a:t> </a:t>
                      </a:r>
                      <a:r>
                        <a:rPr kumimoji="1" lang="en-US" altLang="ja-JP" sz="2000" dirty="0" smtClean="0">
                          <a:latin typeface="メイリオ" panose="020B0604030504040204" pitchFamily="50" charset="-128"/>
                          <a:ea typeface="メイリオ" panose="020B0604030504040204" pitchFamily="50" charset="-128"/>
                        </a:rPr>
                        <a:t>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smtClean="0">
                          <a:latin typeface="メイリオ" panose="020B0604030504040204" pitchFamily="50" charset="-128"/>
                          <a:ea typeface="メイリオ" panose="020B0604030504040204" pitchFamily="50" charset="-128"/>
                        </a:rPr>
                        <a:t>(1), (2), (3), (5)</a:t>
                      </a:r>
                      <a:endParaRPr kumimoji="1" lang="ja-JP" altLang="en-US" sz="20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195498192"/>
                  </a:ext>
                </a:extLst>
              </a:tr>
            </a:tbl>
          </a:graphicData>
        </a:graphic>
      </p:graphicFrame>
      <p:sp>
        <p:nvSpPr>
          <p:cNvPr id="16" name="正方形/長方形 15"/>
          <p:cNvSpPr/>
          <p:nvPr/>
        </p:nvSpPr>
        <p:spPr>
          <a:xfrm>
            <a:off x="1066503" y="1210499"/>
            <a:ext cx="10017209" cy="1243011"/>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対象コードを静的解析</a:t>
            </a:r>
            <a:r>
              <a:rPr lang="ja-JP" altLang="en-US" sz="2400" dirty="0" smtClean="0">
                <a:latin typeface="メイリオ" panose="020B0604030504040204" pitchFamily="50" charset="-128"/>
                <a:ea typeface="メイリオ" panose="020B0604030504040204" pitchFamily="50" charset="-128"/>
              </a:rPr>
              <a:t>し，</a:t>
            </a:r>
            <a:r>
              <a:rPr lang="ja-JP" altLang="en-US" sz="2400" dirty="0">
                <a:latin typeface="メイリオ" panose="020B0604030504040204" pitchFamily="50" charset="-128"/>
                <a:ea typeface="メイリオ" panose="020B0604030504040204" pitchFamily="50" charset="-128"/>
              </a:rPr>
              <a:t>プログラムを記号値で表現する</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コード上のそれぞれのパスに対応する条件を抽出</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パスごとにパスを通るよう</a:t>
            </a:r>
            <a:r>
              <a:rPr lang="ja-JP" altLang="en-US" sz="2400" dirty="0" smtClean="0">
                <a:latin typeface="メイリオ" panose="020B0604030504040204" pitchFamily="50" charset="-128"/>
                <a:ea typeface="メイリオ" panose="020B0604030504040204" pitchFamily="50" charset="-128"/>
              </a:rPr>
              <a:t>な条件</a:t>
            </a:r>
            <a:r>
              <a:rPr lang="ja-JP" altLang="en-US" sz="2400" dirty="0">
                <a:latin typeface="メイリオ" panose="020B0604030504040204" pitchFamily="50" charset="-128"/>
                <a:ea typeface="メイリオ" panose="020B0604030504040204" pitchFamily="50" charset="-128"/>
              </a:rPr>
              <a:t>を</a:t>
            </a:r>
            <a:r>
              <a:rPr lang="ja-JP" altLang="en-US" sz="2400" dirty="0" smtClean="0">
                <a:latin typeface="メイリオ" panose="020B0604030504040204" pitchFamily="50" charset="-128"/>
                <a:ea typeface="メイリオ" panose="020B0604030504040204" pitchFamily="50" charset="-128"/>
              </a:rPr>
              <a:t>集め，条件を満たす具体値を生成</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658417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RQ1</a:t>
            </a:r>
            <a:r>
              <a:rPr lang="ja-JP" altLang="en-US" dirty="0"/>
              <a:t>から、単純な構造のプログラムのテストコードを作成する場合、</a:t>
            </a:r>
            <a:r>
              <a:rPr lang="en-US" altLang="ja-JP" dirty="0" err="1"/>
              <a:t>SuiteRec</a:t>
            </a:r>
            <a:r>
              <a:rPr lang="ja-JP" altLang="en-US" dirty="0"/>
              <a:t>の利用の有無でカバレッジに差が</a:t>
            </a:r>
            <a:r>
              <a:rPr lang="ja-JP" altLang="en-US" dirty="0" smtClean="0"/>
              <a:t>ない</a:t>
            </a:r>
            <a:endParaRPr lang="en-US" altLang="ja-JP" dirty="0"/>
          </a:p>
          <a:p>
            <a:endParaRPr kumimoji="1" lang="en-US" altLang="ja-JP" dirty="0" smtClean="0"/>
          </a:p>
          <a:p>
            <a:r>
              <a:rPr lang="en-US" altLang="ja-JP" dirty="0"/>
              <a:t>RQ2</a:t>
            </a:r>
            <a:r>
              <a:rPr lang="ja-JP" altLang="en-US" dirty="0"/>
              <a:t>から、</a:t>
            </a:r>
            <a:r>
              <a:rPr lang="en-US" altLang="ja-JP" dirty="0" err="1"/>
              <a:t>SuiteRec</a:t>
            </a:r>
            <a:r>
              <a:rPr lang="ja-JP" altLang="en-US" dirty="0"/>
              <a:t>を利用せずにテストコード作成した方が、開発時間を節約</a:t>
            </a:r>
            <a:r>
              <a:rPr lang="ja-JP" altLang="en-US" dirty="0" smtClean="0"/>
              <a:t>できる</a:t>
            </a:r>
            <a:endParaRPr lang="en-US" altLang="ja-JP" dirty="0" smtClean="0"/>
          </a:p>
          <a:p>
            <a:endParaRPr lang="en-US" altLang="ja-JP" dirty="0"/>
          </a:p>
          <a:p>
            <a:r>
              <a:rPr lang="ja-JP" altLang="en-US" dirty="0" smtClean="0"/>
              <a:t>一方で、複雑な構造のプログラムのテストコードを作成する場合、</a:t>
            </a:r>
            <a:r>
              <a:rPr lang="en-US" altLang="ja-JP" dirty="0" err="1" smtClean="0"/>
              <a:t>SuiteRec</a:t>
            </a:r>
            <a:r>
              <a:rPr lang="ja-JP" altLang="en-US" dirty="0" smtClean="0"/>
              <a:t>を使用するとカバレッジ</a:t>
            </a:r>
            <a:r>
              <a:rPr lang="en-US" altLang="ja-JP" dirty="0" smtClean="0"/>
              <a:t>(C1)</a:t>
            </a:r>
            <a:r>
              <a:rPr lang="ja-JP" altLang="en-US" dirty="0" smtClean="0"/>
              <a:t>を向上することができる</a:t>
            </a:r>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議論</a:t>
            </a:r>
            <a:endParaRPr kumimoji="1" lang="ja-JP" altLang="en-US" dirty="0"/>
          </a:p>
        </p:txBody>
      </p:sp>
      <p:sp>
        <p:nvSpPr>
          <p:cNvPr id="4" name="二等辺三角形 3"/>
          <p:cNvSpPr/>
          <p:nvPr/>
        </p:nvSpPr>
        <p:spPr>
          <a:xfrm rot="10800000">
            <a:off x="3733537" y="2704924"/>
            <a:ext cx="4724926" cy="36847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5755705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7399123"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2523320"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6678729"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8" name="正方形/長方形 7"/>
          <p:cNvSpPr/>
          <p:nvPr/>
        </p:nvSpPr>
        <p:spPr>
          <a:xfrm>
            <a:off x="560239"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8114701"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2350716" y="3239816"/>
            <a:ext cx="2794443"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6024671" y="4366785"/>
            <a:ext cx="1024176" cy="79305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38653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endParaRPr lang="en-US" altLang="ja-JP"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647988388"/>
              </p:ext>
            </p:extLst>
          </p:nvPr>
        </p:nvGraphicFramePr>
        <p:xfrm>
          <a:off x="1247027" y="2951420"/>
          <a:ext cx="9490824" cy="1930400"/>
        </p:xfrm>
        <a:graphic>
          <a:graphicData uri="http://schemas.openxmlformats.org/drawingml/2006/table">
            <a:tbl>
              <a:tblPr firstRow="1" bandRow="1">
                <a:tableStyleId>{5940675A-B579-460E-94D1-54222C63F5DA}</a:tableStyleId>
              </a:tblPr>
              <a:tblGrid>
                <a:gridCol w="1094808">
                  <a:extLst>
                    <a:ext uri="{9D8B030D-6E8A-4147-A177-3AD203B41FA5}">
                      <a16:colId xmlns:a16="http://schemas.microsoft.com/office/drawing/2014/main" val="1118089536"/>
                    </a:ext>
                  </a:extLst>
                </a:gridCol>
                <a:gridCol w="2324667">
                  <a:extLst>
                    <a:ext uri="{9D8B030D-6E8A-4147-A177-3AD203B41FA5}">
                      <a16:colId xmlns:a16="http://schemas.microsoft.com/office/drawing/2014/main" val="1598489831"/>
                    </a:ext>
                  </a:extLst>
                </a:gridCol>
                <a:gridCol w="2943410">
                  <a:extLst>
                    <a:ext uri="{9D8B030D-6E8A-4147-A177-3AD203B41FA5}">
                      <a16:colId xmlns:a16="http://schemas.microsoft.com/office/drawing/2014/main" val="3410595506"/>
                    </a:ext>
                  </a:extLst>
                </a:gridCol>
                <a:gridCol w="3127939">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入力値に応じて、</a:t>
                      </a:r>
                      <a:r>
                        <a:rPr kumimoji="1" lang="en-US" altLang="ja-JP" dirty="0" smtClean="0">
                          <a:latin typeface="メイリオ" panose="020B0604030504040204" pitchFamily="50" charset="-128"/>
                          <a:ea typeface="メイリオ" panose="020B0604030504040204" pitchFamily="50" charset="-128"/>
                        </a:rPr>
                        <a:t>”fizz”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”buzz”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a:t>
                      </a:r>
                      <a:r>
                        <a:rPr kumimoji="1" lang="en-US" altLang="ja-JP" dirty="0" err="1" smtClean="0">
                          <a:latin typeface="メイリオ" panose="020B0604030504040204" pitchFamily="50" charset="-128"/>
                          <a:ea typeface="メイリオ" panose="020B0604030504040204" pitchFamily="50" charset="-128"/>
                        </a:rPr>
                        <a:t>fizzbuzz</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を返すプログラム</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引数に応じて、残り</a:t>
                      </a:r>
                      <a:r>
                        <a:rPr kumimoji="1" lang="en-US" altLang="ja-JP" dirty="0" smtClean="0">
                          <a:latin typeface="メイリオ" panose="020B0604030504040204" pitchFamily="50" charset="-128"/>
                          <a:ea typeface="メイリオ" panose="020B0604030504040204" pitchFamily="50" charset="-128"/>
                        </a:rPr>
                        <a:t>3</a:t>
                      </a:r>
                      <a:r>
                        <a:rPr kumimoji="1" lang="ja-JP" altLang="en-US" dirty="0" smtClean="0">
                          <a:latin typeface="メイリオ" panose="020B0604030504040204" pitchFamily="50" charset="-128"/>
                          <a:ea typeface="メイリオ" panose="020B0604030504040204" pitchFamily="50" charset="-128"/>
                        </a:rPr>
                        <a:t>引数の計算方法</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最大値、中央値、最小値</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スコア</a:t>
                      </a:r>
                      <a:r>
                        <a:rPr kumimoji="1" lang="en-US" altLang="ja-JP" dirty="0" smtClean="0">
                          <a:latin typeface="メイリオ" panose="020B0604030504040204" pitchFamily="50" charset="-128"/>
                          <a:ea typeface="メイリオ" panose="020B0604030504040204" pitchFamily="50" charset="-128"/>
                        </a:rPr>
                        <a:t>(0~100</a:t>
                      </a:r>
                      <a:r>
                        <a:rPr kumimoji="1" lang="ja-JP" altLang="en-US" dirty="0" smtClean="0">
                          <a:latin typeface="メイリオ" panose="020B0604030504040204" pitchFamily="50" charset="-128"/>
                          <a:ea typeface="メイリオ" panose="020B0604030504040204" pitchFamily="50" charset="-128"/>
                        </a:rPr>
                        <a:t>点</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を入力し、条件に従って試験の結果を判定するプログラム</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3289332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838200" y="1425575"/>
            <a:ext cx="9086850" cy="2066925"/>
          </a:xfrm>
        </p:spPr>
        <p:txBody>
          <a:bodyPr/>
          <a:lstStyle/>
          <a:p>
            <a:r>
              <a:rPr lang="en-US" altLang="ja-JP" sz="2400" dirty="0" smtClean="0"/>
              <a:t>RQ1</a:t>
            </a:r>
            <a:r>
              <a:rPr lang="ja-JP" altLang="en-US" sz="2400" dirty="0" smtClean="0"/>
              <a:t>から、単純</a:t>
            </a:r>
            <a:r>
              <a:rPr lang="ja-JP" altLang="en-US" sz="2400" dirty="0"/>
              <a:t>な構造</a:t>
            </a:r>
            <a:r>
              <a:rPr lang="ja-JP" altLang="en-US" sz="2400" dirty="0" smtClean="0"/>
              <a:t>のプログラムのテストコードを</a:t>
            </a:r>
            <a:r>
              <a:rPr lang="ja-JP" altLang="en-US" sz="2400" dirty="0"/>
              <a:t>作成する</a:t>
            </a:r>
            <a:r>
              <a:rPr lang="ja-JP" altLang="en-US" sz="2400" dirty="0" smtClean="0"/>
              <a:t>場合、</a:t>
            </a:r>
            <a:r>
              <a:rPr lang="en-US" altLang="ja-JP" sz="2400" dirty="0" err="1" smtClean="0"/>
              <a:t>SuiteRec</a:t>
            </a:r>
            <a:r>
              <a:rPr lang="ja-JP" altLang="en-US" sz="2400" dirty="0"/>
              <a:t>の利用の有無で</a:t>
            </a:r>
            <a:r>
              <a:rPr lang="ja-JP" altLang="en-US" sz="2400" dirty="0" smtClean="0"/>
              <a:t>カバレッジに差</a:t>
            </a:r>
            <a:r>
              <a:rPr lang="ja-JP" altLang="en-US" sz="2400" dirty="0"/>
              <a:t>が</a:t>
            </a:r>
            <a:r>
              <a:rPr lang="ja-JP" altLang="en-US" sz="2400" dirty="0" smtClean="0"/>
              <a:t>ない</a:t>
            </a:r>
            <a:endParaRPr lang="en-US" altLang="ja-JP" sz="2400" dirty="0" smtClean="0"/>
          </a:p>
          <a:p>
            <a:endParaRPr kumimoji="1" lang="en-US" altLang="ja-JP" sz="2400" dirty="0"/>
          </a:p>
          <a:p>
            <a:r>
              <a:rPr lang="en-US" altLang="ja-JP" sz="2400" dirty="0"/>
              <a:t>RQ2</a:t>
            </a:r>
            <a:r>
              <a:rPr lang="ja-JP" altLang="en-US" sz="2400" dirty="0"/>
              <a:t>から、</a:t>
            </a:r>
            <a:r>
              <a:rPr lang="en-US" altLang="ja-JP" sz="2400" dirty="0" err="1"/>
              <a:t>SuiteRec</a:t>
            </a:r>
            <a:r>
              <a:rPr lang="ja-JP" altLang="en-US" sz="2400" dirty="0"/>
              <a:t>を利用せずにテストコード作成した方が、開発時間を節約</a:t>
            </a:r>
            <a:r>
              <a:rPr lang="ja-JP" altLang="en-US" sz="2400" dirty="0" smtClean="0"/>
              <a:t>できる</a:t>
            </a:r>
            <a:endParaRPr lang="en-US" altLang="ja-JP" sz="2400" dirty="0" smtClean="0"/>
          </a:p>
          <a:p>
            <a:endParaRPr kumimoji="1" lang="ja-JP" altLang="en-US" dirty="0"/>
          </a:p>
        </p:txBody>
      </p:sp>
      <p:sp>
        <p:nvSpPr>
          <p:cNvPr id="6" name="二等辺三角形 5"/>
          <p:cNvSpPr/>
          <p:nvPr/>
        </p:nvSpPr>
        <p:spPr>
          <a:xfrm rot="10800000">
            <a:off x="3628499" y="2222325"/>
            <a:ext cx="3506251" cy="290085"/>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916654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7018" y="219428"/>
            <a:ext cx="5608931" cy="729386"/>
          </a:xfrm>
        </p:spPr>
        <p:txBody>
          <a:bodyPr/>
          <a:lstStyle/>
          <a:p>
            <a:r>
              <a:rPr kumimoji="1" lang="ja-JP" altLang="en-US" dirty="0" smtClean="0">
                <a:solidFill>
                  <a:schemeClr val="bg1"/>
                </a:solidFill>
              </a:rPr>
              <a:t>テストコード自動生成ツール</a:t>
            </a:r>
            <a:endParaRPr kumimoji="1" lang="ja-JP" altLang="en-US" dirty="0">
              <a:solidFill>
                <a:schemeClr val="bg1"/>
              </a:solidFill>
            </a:endParaRPr>
          </a:p>
        </p:txBody>
      </p:sp>
      <p:sp>
        <p:nvSpPr>
          <p:cNvPr id="4" name="コンテンツ プレースホルダー 2"/>
          <p:cNvSpPr>
            <a:spLocks noGrp="1"/>
          </p:cNvSpPr>
          <p:nvPr>
            <p:ph idx="1"/>
          </p:nvPr>
        </p:nvSpPr>
        <p:spPr>
          <a:xfrm>
            <a:off x="838198" y="1587161"/>
            <a:ext cx="10741183" cy="902666"/>
          </a:xfrm>
        </p:spPr>
        <p:txBody>
          <a:bodyPr/>
          <a:lstStyle/>
          <a:p>
            <a:r>
              <a:rPr lang="ja-JP" altLang="en-US" dirty="0" smtClean="0"/>
              <a:t>テスト</a:t>
            </a:r>
            <a:r>
              <a:rPr lang="ja-JP" altLang="en-US" dirty="0"/>
              <a:t>工程</a:t>
            </a:r>
            <a:r>
              <a:rPr lang="ja-JP" altLang="en-US" dirty="0" smtClean="0"/>
              <a:t>を支援するために、これまでに様々な自動生成ツールが提案されてき</a:t>
            </a:r>
            <a:r>
              <a:rPr lang="ja-JP" altLang="en-US" dirty="0"/>
              <a:t>た</a:t>
            </a:r>
            <a:endParaRPr kumimoji="1" lang="ja-JP" altLang="en-US" dirty="0"/>
          </a:p>
        </p:txBody>
      </p:sp>
      <p:pic>
        <p:nvPicPr>
          <p:cNvPr id="5" name="Picture 2" descr="sit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321" y="2748979"/>
            <a:ext cx="2692699" cy="435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Javaå¯¾å¿éçè§£æã»åä½ãã¹ããã¼ã« J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9255" y="3465187"/>
            <a:ext cx="1902255" cy="1141353"/>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rotWithShape="1">
          <a:blip r:embed="rId5"/>
          <a:srcRect l="2412" t="14151" r="48903" b="69708"/>
          <a:stretch/>
        </p:blipFill>
        <p:spPr>
          <a:xfrm>
            <a:off x="1238895" y="3613445"/>
            <a:ext cx="3451873" cy="643728"/>
          </a:xfrm>
          <a:prstGeom prst="rect">
            <a:avLst/>
          </a:prstGeom>
        </p:spPr>
      </p:pic>
      <p:sp>
        <p:nvSpPr>
          <p:cNvPr id="8" name="テキスト ボックス 7"/>
          <p:cNvSpPr txBox="1"/>
          <p:nvPr/>
        </p:nvSpPr>
        <p:spPr>
          <a:xfrm>
            <a:off x="4952999" y="2652720"/>
            <a:ext cx="2286000" cy="707886"/>
          </a:xfrm>
          <a:prstGeom prst="rect">
            <a:avLst/>
          </a:prstGeom>
          <a:noFill/>
        </p:spPr>
        <p:txBody>
          <a:bodyPr wrap="square" rtlCol="0">
            <a:spAutoFit/>
          </a:bodyPr>
          <a:lstStyle/>
          <a:p>
            <a:r>
              <a:rPr kumimoji="1" lang="en-US" altLang="ja-JP" sz="4000" b="1" dirty="0" err="1" smtClean="0"/>
              <a:t>TestFul</a:t>
            </a:r>
            <a:endParaRPr kumimoji="1" lang="ja-JP" altLang="en-US" sz="4000" b="1" dirty="0"/>
          </a:p>
        </p:txBody>
      </p:sp>
      <p:sp>
        <p:nvSpPr>
          <p:cNvPr id="9" name="テキスト ボックス 8"/>
          <p:cNvSpPr txBox="1"/>
          <p:nvPr/>
        </p:nvSpPr>
        <p:spPr>
          <a:xfrm>
            <a:off x="7354701" y="3549287"/>
            <a:ext cx="2286000" cy="707886"/>
          </a:xfrm>
          <a:prstGeom prst="rect">
            <a:avLst/>
          </a:prstGeom>
          <a:noFill/>
        </p:spPr>
        <p:txBody>
          <a:bodyPr wrap="square" rtlCol="0">
            <a:spAutoFit/>
          </a:bodyPr>
          <a:lstStyle/>
          <a:p>
            <a:r>
              <a:rPr lang="en-US" altLang="ja-JP" sz="4000" b="1" dirty="0" err="1" smtClean="0"/>
              <a:t>Pex</a:t>
            </a:r>
            <a:endParaRPr kumimoji="1" lang="ja-JP" altLang="en-US" sz="4000" b="1" dirty="0"/>
          </a:p>
        </p:txBody>
      </p:sp>
      <p:sp>
        <p:nvSpPr>
          <p:cNvPr id="10" name="テキスト ボックス 9"/>
          <p:cNvSpPr txBox="1"/>
          <p:nvPr/>
        </p:nvSpPr>
        <p:spPr>
          <a:xfrm>
            <a:off x="7238999" y="2612774"/>
            <a:ext cx="2286000" cy="707886"/>
          </a:xfrm>
          <a:prstGeom prst="rect">
            <a:avLst/>
          </a:prstGeom>
          <a:noFill/>
        </p:spPr>
        <p:txBody>
          <a:bodyPr wrap="square" rtlCol="0">
            <a:spAutoFit/>
          </a:bodyPr>
          <a:lstStyle/>
          <a:p>
            <a:r>
              <a:rPr kumimoji="1" lang="en-US" altLang="ja-JP" sz="4000" b="1" dirty="0" smtClean="0"/>
              <a:t>Seeker</a:t>
            </a:r>
            <a:endParaRPr kumimoji="1" lang="ja-JP" altLang="en-US" sz="4000" b="1" dirty="0"/>
          </a:p>
        </p:txBody>
      </p:sp>
      <p:sp>
        <p:nvSpPr>
          <p:cNvPr id="11" name="角丸四角形 10"/>
          <p:cNvSpPr/>
          <p:nvPr/>
        </p:nvSpPr>
        <p:spPr>
          <a:xfrm>
            <a:off x="838199" y="5243357"/>
            <a:ext cx="10519742" cy="11529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自動生成ツールを利用すること</a:t>
            </a:r>
            <a:r>
              <a:rPr lang="ja-JP" altLang="en-US" sz="3200" dirty="0" smtClean="0">
                <a:latin typeface="メイリオ" panose="020B0604030504040204" pitchFamily="50" charset="-128"/>
                <a:ea typeface="メイリオ" panose="020B0604030504040204" pitchFamily="50" charset="-128"/>
              </a:rPr>
              <a:t>で</a:t>
            </a:r>
            <a:r>
              <a:rPr lang="ja-JP" altLang="en-US" sz="3200" dirty="0">
                <a:latin typeface="メイリオ" panose="020B0604030504040204" pitchFamily="50" charset="-128"/>
                <a:ea typeface="メイリオ" panose="020B0604030504040204" pitchFamily="50" charset="-128"/>
              </a:rPr>
              <a:t>、</a:t>
            </a:r>
            <a:r>
              <a:rPr lang="ja-JP" altLang="en-US" sz="3200" dirty="0" smtClean="0">
                <a:latin typeface="メイリオ" panose="020B0604030504040204" pitchFamily="50" charset="-128"/>
                <a:ea typeface="メイリオ" panose="020B0604030504040204" pitchFamily="50" charset="-128"/>
              </a:rPr>
              <a:t>開発者</a:t>
            </a:r>
            <a:r>
              <a:rPr lang="ja-JP" altLang="en-US" sz="3200" dirty="0">
                <a:latin typeface="メイリオ" panose="020B0604030504040204" pitchFamily="50" charset="-128"/>
                <a:ea typeface="メイリオ" panose="020B0604030504040204" pitchFamily="50" charset="-128"/>
              </a:rPr>
              <a:t>の実装コストを削減し短期間でテストコードを作成できる</a:t>
            </a:r>
          </a:p>
        </p:txBody>
      </p:sp>
    </p:spTree>
    <p:extLst>
      <p:ext uri="{BB962C8B-B14F-4D97-AF65-F5344CB8AC3E}">
        <p14:creationId xmlns:p14="http://schemas.microsoft.com/office/powerpoint/2010/main" val="22099291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517525"/>
          </a:xfrm>
        </p:spPr>
        <p:txBody>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p:txBody>
      </p:sp>
      <p:graphicFrame>
        <p:nvGraphicFramePr>
          <p:cNvPr id="8" name="表 7"/>
          <p:cNvGraphicFramePr>
            <a:graphicFrameLocks noGrp="1"/>
          </p:cNvGraphicFramePr>
          <p:nvPr>
            <p:extLst/>
          </p:nvPr>
        </p:nvGraphicFramePr>
        <p:xfrm>
          <a:off x="437662" y="2412601"/>
          <a:ext cx="10878037" cy="3622674"/>
        </p:xfrm>
        <a:graphic>
          <a:graphicData uri="http://schemas.openxmlformats.org/drawingml/2006/table">
            <a:tbl>
              <a:tblPr firstRow="1" bandRow="1">
                <a:tableStyleId>{B301B821-A1FF-4177-AEE7-76D212191A09}</a:tableStyleId>
              </a:tblPr>
              <a:tblGrid>
                <a:gridCol w="794832">
                  <a:extLst>
                    <a:ext uri="{9D8B030D-6E8A-4147-A177-3AD203B41FA5}">
                      <a16:colId xmlns:a16="http://schemas.microsoft.com/office/drawing/2014/main" val="1740428667"/>
                    </a:ext>
                  </a:extLst>
                </a:gridCol>
                <a:gridCol w="6217246">
                  <a:extLst>
                    <a:ext uri="{9D8B030D-6E8A-4147-A177-3AD203B41FA5}">
                      <a16:colId xmlns:a16="http://schemas.microsoft.com/office/drawing/2014/main" val="1687100423"/>
                    </a:ext>
                  </a:extLst>
                </a:gridCol>
                <a:gridCol w="754194">
                  <a:extLst>
                    <a:ext uri="{9D8B030D-6E8A-4147-A177-3AD203B41FA5}">
                      <a16:colId xmlns:a16="http://schemas.microsoft.com/office/drawing/2014/main" val="1844552685"/>
                    </a:ext>
                  </a:extLst>
                </a:gridCol>
                <a:gridCol w="803279">
                  <a:extLst>
                    <a:ext uri="{9D8B030D-6E8A-4147-A177-3AD203B41FA5}">
                      <a16:colId xmlns:a16="http://schemas.microsoft.com/office/drawing/2014/main" val="3240693190"/>
                    </a:ext>
                  </a:extLst>
                </a:gridCol>
                <a:gridCol w="788264">
                  <a:extLst>
                    <a:ext uri="{9D8B030D-6E8A-4147-A177-3AD203B41FA5}">
                      <a16:colId xmlns:a16="http://schemas.microsoft.com/office/drawing/2014/main" val="510230951"/>
                    </a:ext>
                  </a:extLst>
                </a:gridCol>
                <a:gridCol w="788264">
                  <a:extLst>
                    <a:ext uri="{9D8B030D-6E8A-4147-A177-3AD203B41FA5}">
                      <a16:colId xmlns:a16="http://schemas.microsoft.com/office/drawing/2014/main" val="477527568"/>
                    </a:ext>
                  </a:extLst>
                </a:gridCol>
                <a:gridCol w="731958">
                  <a:extLst>
                    <a:ext uri="{9D8B030D-6E8A-4147-A177-3AD203B41FA5}">
                      <a16:colId xmlns:a16="http://schemas.microsoft.com/office/drawing/2014/main" val="125765567"/>
                    </a:ext>
                  </a:extLst>
                </a:gridCol>
              </a:tblGrid>
              <a:tr h="662946">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tc gridSpan="5">
                  <a:txBody>
                    <a:bodyPr/>
                    <a:lstStyle/>
                    <a:p>
                      <a:pPr algn="ctr"/>
                      <a:r>
                        <a:rPr kumimoji="1" lang="en-US" altLang="ja-JP" sz="2400" b="0" dirty="0" smtClean="0">
                          <a:latin typeface="メイリオ" panose="020B0604030504040204" pitchFamily="50" charset="-128"/>
                          <a:ea typeface="メイリオ" panose="020B0604030504040204" pitchFamily="50" charset="-128"/>
                        </a:rPr>
                        <a:t>5</a:t>
                      </a:r>
                      <a:r>
                        <a:rPr kumimoji="1" lang="ja-JP" altLang="en-US" sz="2400" b="0" dirty="0" smtClean="0">
                          <a:latin typeface="メイリオ" panose="020B0604030504040204" pitchFamily="50" charset="-128"/>
                          <a:ea typeface="メイリオ" panose="020B0604030504040204" pitchFamily="50" charset="-128"/>
                        </a:rPr>
                        <a:t>段階評価</a:t>
                      </a:r>
                      <a:endParaRPr kumimoji="1" lang="en-US" altLang="ja-JP" sz="2400" b="0" dirty="0" smtClean="0">
                        <a:latin typeface="メイリオ" panose="020B0604030504040204" pitchFamily="50" charset="-128"/>
                        <a:ea typeface="メイリオ" panose="020B0604030504040204" pitchFamily="50" charset="-128"/>
                      </a:endParaRPr>
                    </a:p>
                    <a:p>
                      <a:pPr algn="ctr"/>
                      <a:r>
                        <a:rPr kumimoji="1" lang="ja-JP" altLang="en-US" sz="1200" b="0" dirty="0" smtClean="0">
                          <a:latin typeface="メイリオ" panose="020B0604030504040204" pitchFamily="50" charset="-128"/>
                          <a:ea typeface="メイリオ" panose="020B0604030504040204" pitchFamily="50" charset="-128"/>
                        </a:rPr>
                        <a:t>強く反対・反対・どちらでもない・賛成・強く賛成</a:t>
                      </a:r>
                      <a:endParaRPr kumimoji="1" lang="ja-JP" altLang="en-US" sz="1200" b="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09479247"/>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91468934"/>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4919938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a:t>
                      </a:r>
                      <a:r>
                        <a:rPr kumimoji="1" lang="ja-JP" altLang="en-US" sz="1800" dirty="0" smtClean="0">
                          <a:latin typeface="メイリオ" panose="020B0604030504040204" pitchFamily="50" charset="-128"/>
                          <a:ea typeface="メイリオ" panose="020B0604030504040204" pitchFamily="50" charset="-128"/>
                        </a:rPr>
                        <a:t>したコードのカバレッジに</a:t>
                      </a:r>
                      <a:r>
                        <a:rPr kumimoji="1" lang="ja-JP" altLang="en-US" sz="1800" dirty="0" smtClean="0">
                          <a:latin typeface="メイリオ" panose="020B0604030504040204" pitchFamily="50" charset="-128"/>
                          <a:ea typeface="メイリオ" panose="020B0604030504040204" pitchFamily="50" charset="-128"/>
                        </a:rPr>
                        <a:t>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12213878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a:t>
                      </a:r>
                      <a:r>
                        <a:rPr kumimoji="1" lang="ja-JP" altLang="en-US" sz="1800" dirty="0" smtClean="0">
                          <a:latin typeface="メイリオ" panose="020B0604030504040204" pitchFamily="50" charset="-128"/>
                          <a:ea typeface="メイリオ" panose="020B0604030504040204" pitchFamily="50" charset="-128"/>
                        </a:rPr>
                        <a:t>したコードのカバレッジに</a:t>
                      </a:r>
                      <a:r>
                        <a:rPr kumimoji="1" lang="ja-JP" altLang="en-US" sz="1800" dirty="0" smtClean="0">
                          <a:latin typeface="メイリオ" panose="020B0604030504040204" pitchFamily="50" charset="-128"/>
                          <a:ea typeface="メイリオ" panose="020B0604030504040204" pitchFamily="50" charset="-128"/>
                        </a:rPr>
                        <a:t>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0227584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Q5</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a:t>
                      </a:r>
                      <a:r>
                        <a:rPr kumimoji="1" lang="ja-JP" altLang="en-US" sz="1800" dirty="0" smtClean="0">
                          <a:latin typeface="メイリオ" panose="020B0604030504040204" pitchFamily="50" charset="-128"/>
                          <a:ea typeface="メイリオ" panose="020B0604030504040204" pitchFamily="50" charset="-128"/>
                        </a:rPr>
                        <a:t>したコード</a:t>
                      </a:r>
                      <a:r>
                        <a:rPr kumimoji="1" lang="ja-JP" altLang="en-US" sz="1800" dirty="0" smtClean="0">
                          <a:latin typeface="メイリオ" panose="020B0604030504040204" pitchFamily="50" charset="-128"/>
                          <a:ea typeface="メイリオ" panose="020B0604030504040204" pitchFamily="50" charset="-128"/>
                        </a:rPr>
                        <a:t>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2825683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Q6</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a:t>
                      </a:r>
                      <a:r>
                        <a:rPr kumimoji="1" lang="ja-JP" altLang="en-US" sz="1800" dirty="0" smtClean="0">
                          <a:latin typeface="メイリオ" panose="020B0604030504040204" pitchFamily="50" charset="-128"/>
                          <a:ea typeface="メイリオ" panose="020B0604030504040204" pitchFamily="50" charset="-128"/>
                        </a:rPr>
                        <a:t>したコード</a:t>
                      </a:r>
                      <a:r>
                        <a:rPr kumimoji="1" lang="ja-JP" altLang="en-US" sz="1800" dirty="0" smtClean="0">
                          <a:latin typeface="メイリオ" panose="020B0604030504040204" pitchFamily="50" charset="-128"/>
                          <a:ea typeface="メイリオ" panose="020B0604030504040204" pitchFamily="50" charset="-128"/>
                        </a:rPr>
                        <a:t>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68109190"/>
                  </a:ext>
                </a:extLst>
              </a:tr>
            </a:tbl>
          </a:graphicData>
        </a:graphic>
      </p:graphicFrame>
    </p:spTree>
    <p:extLst>
      <p:ext uri="{BB962C8B-B14F-4D97-AF65-F5344CB8AC3E}">
        <p14:creationId xmlns:p14="http://schemas.microsoft.com/office/powerpoint/2010/main" val="25547738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研究内容</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b="1" dirty="0" smtClean="0"/>
              <a:t>テストスイート自動推薦手法</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1602858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本発表の概要</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t>問題</a:t>
            </a:r>
            <a:r>
              <a:rPr lang="en-US" altLang="ja-JP" b="1" dirty="0" smtClean="0"/>
              <a:t>: </a:t>
            </a:r>
            <a:r>
              <a:rPr lang="ja-JP" altLang="en-US" b="1" dirty="0" smtClean="0"/>
              <a:t>開発者のテストコード作成を支援</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3028788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336550" y="1387475"/>
            <a:ext cx="5880100" cy="1012825"/>
          </a:xfrm>
        </p:spPr>
        <p:style>
          <a:lnRef idx="2">
            <a:schemeClr val="dk1"/>
          </a:lnRef>
          <a:fillRef idx="1">
            <a:schemeClr val="lt1"/>
          </a:fillRef>
          <a:effectRef idx="0">
            <a:schemeClr val="dk1"/>
          </a:effectRef>
          <a:fontRef idx="minor">
            <a:schemeClr val="dk1"/>
          </a:fontRef>
        </p:style>
        <p:txBody>
          <a:bodyPr>
            <a:normAutofit lnSpcReduction="10000"/>
          </a:bodyPr>
          <a:lstStyle/>
          <a:p>
            <a:pPr marL="0" indent="0">
              <a:lnSpc>
                <a:spcPct val="100000"/>
              </a:lnSpc>
              <a:buNone/>
            </a:pPr>
            <a:r>
              <a:rPr lang="en-US" altLang="ja-JP" sz="2200" b="1" dirty="0" smtClean="0"/>
              <a:t>RQ1</a:t>
            </a:r>
            <a:r>
              <a:rPr lang="ja-JP" altLang="en-US" sz="2200" dirty="0" smtClean="0"/>
              <a:t>から、単純</a:t>
            </a:r>
            <a:r>
              <a:rPr lang="ja-JP" altLang="en-US" sz="2200" dirty="0"/>
              <a:t>な構造</a:t>
            </a:r>
            <a:r>
              <a:rPr lang="ja-JP" altLang="en-US" sz="2200" dirty="0" smtClean="0"/>
              <a:t>のプログラムのテストコードを</a:t>
            </a:r>
            <a:r>
              <a:rPr lang="ja-JP" altLang="en-US" sz="2200" dirty="0"/>
              <a:t>作成する</a:t>
            </a:r>
            <a:r>
              <a:rPr lang="ja-JP" altLang="en-US" sz="2200" dirty="0" smtClean="0"/>
              <a:t>場合、</a:t>
            </a:r>
            <a:r>
              <a:rPr lang="en-US" altLang="ja-JP" sz="2200" dirty="0" err="1" smtClean="0"/>
              <a:t>SuiteRec</a:t>
            </a:r>
            <a:r>
              <a:rPr lang="ja-JP" altLang="en-US" sz="2200" dirty="0"/>
              <a:t>の利用の有無で</a:t>
            </a:r>
            <a:r>
              <a:rPr lang="ja-JP" altLang="en-US" sz="2200" dirty="0" smtClean="0"/>
              <a:t>カバレッジに差</a:t>
            </a:r>
            <a:r>
              <a:rPr lang="ja-JP" altLang="en-US" sz="2200" dirty="0"/>
              <a:t>が</a:t>
            </a:r>
            <a:r>
              <a:rPr lang="ja-JP" altLang="en-US" sz="2200" dirty="0" smtClean="0"/>
              <a:t>ない</a:t>
            </a:r>
            <a:endParaRPr lang="en-US" altLang="ja-JP" sz="2200" dirty="0" smtClean="0"/>
          </a:p>
          <a:p>
            <a:endParaRPr kumimoji="1" lang="ja-JP" altLang="en-US" dirty="0"/>
          </a:p>
        </p:txBody>
      </p:sp>
      <p:sp>
        <p:nvSpPr>
          <p:cNvPr id="6" name="二等辺三角形 5"/>
          <p:cNvSpPr/>
          <p:nvPr/>
        </p:nvSpPr>
        <p:spPr>
          <a:xfrm rot="5400000">
            <a:off x="5644974" y="2324604"/>
            <a:ext cx="1663041" cy="252991"/>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5" name="コンテンツ プレースホルダー 2"/>
          <p:cNvSpPr txBox="1">
            <a:spLocks/>
          </p:cNvSpPr>
          <p:nvPr/>
        </p:nvSpPr>
        <p:spPr>
          <a:xfrm>
            <a:off x="336550" y="2663825"/>
            <a:ext cx="5880100" cy="79057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dk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dk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dk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9pPr>
          </a:lstStyle>
          <a:p>
            <a:pPr marL="0" indent="0">
              <a:buNone/>
            </a:pPr>
            <a:r>
              <a:rPr lang="en-US" altLang="ja-JP" sz="2200" b="1" dirty="0" smtClean="0"/>
              <a:t>RQ2</a:t>
            </a:r>
            <a:r>
              <a:rPr lang="ja-JP" altLang="en-US" sz="2200" dirty="0" smtClean="0"/>
              <a:t>から、</a:t>
            </a:r>
            <a:r>
              <a:rPr lang="en-US" altLang="ja-JP" sz="2200" dirty="0" err="1" smtClean="0"/>
              <a:t>SuiteRec</a:t>
            </a:r>
            <a:r>
              <a:rPr lang="ja-JP" altLang="en-US" sz="2200" dirty="0" smtClean="0"/>
              <a:t>を利用した場合、開発者はテストコード作成に多くの時間を費やす</a:t>
            </a:r>
            <a:endParaRPr lang="ja-JP" altLang="en-US" dirty="0"/>
          </a:p>
        </p:txBody>
      </p:sp>
      <p:sp>
        <p:nvSpPr>
          <p:cNvPr id="2" name="テキスト ボックス 1"/>
          <p:cNvSpPr txBox="1"/>
          <p:nvPr/>
        </p:nvSpPr>
        <p:spPr>
          <a:xfrm>
            <a:off x="6736339" y="2035600"/>
            <a:ext cx="5111750" cy="830997"/>
          </a:xfrm>
          <a:prstGeom prst="rect">
            <a:avLst/>
          </a:prstGeom>
          <a:noFill/>
        </p:spPr>
        <p:txBody>
          <a:bodyPr wrap="square" rtlCol="0">
            <a:spAutoFit/>
          </a:bodyP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を利用しない方が、</a:t>
            </a:r>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r>
              <a:rPr lang="ja-JP" altLang="en-US" sz="2400" dirty="0" smtClean="0">
                <a:latin typeface="メイリオ" panose="020B0604030504040204" pitchFamily="50" charset="-128"/>
                <a:ea typeface="メイリオ" panose="020B0604030504040204" pitchFamily="50" charset="-128"/>
              </a:rPr>
              <a:t>テストコード作成時間を節約できる</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69207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21</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pic>
        <p:nvPicPr>
          <p:cNvPr id="6" name="図 5"/>
          <p:cNvPicPr>
            <a:picLocks noChangeAspect="1"/>
          </p:cNvPicPr>
          <p:nvPr/>
        </p:nvPicPr>
        <p:blipFill rotWithShape="1">
          <a:blip r:embed="rId2"/>
          <a:srcRect l="53178" t="10202" r="37830" b="82938"/>
          <a:stretch/>
        </p:blipFill>
        <p:spPr>
          <a:xfrm>
            <a:off x="2787290" y="3324776"/>
            <a:ext cx="6297510" cy="2603543"/>
          </a:xfrm>
          <a:prstGeom prst="rect">
            <a:avLst/>
          </a:prstGeom>
        </p:spPr>
      </p:pic>
      <p:sp>
        <p:nvSpPr>
          <p:cNvPr id="7" name="角丸四角形吹き出し 6"/>
          <p:cNvSpPr/>
          <p:nvPr/>
        </p:nvSpPr>
        <p:spPr>
          <a:xfrm>
            <a:off x="8161355" y="2748312"/>
            <a:ext cx="3027849" cy="690095"/>
          </a:xfrm>
          <a:prstGeom prst="wedgeRoundRectCallout">
            <a:avLst>
              <a:gd name="adj1" fmla="val -81319"/>
              <a:gd name="adj2" fmla="val 4476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Exception Handling</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意図が分からない例外処理</a:t>
            </a:r>
            <a:endParaRPr kumimoji="1" lang="en-US" altLang="ja-JP" dirty="0" smtClean="0">
              <a:latin typeface="メイリオ" panose="020B0604030504040204" pitchFamily="50" charset="-128"/>
              <a:ea typeface="メイリオ" panose="020B0604030504040204" pitchFamily="50" charset="-128"/>
            </a:endParaRPr>
          </a:p>
        </p:txBody>
      </p:sp>
      <p:sp>
        <p:nvSpPr>
          <p:cNvPr id="8" name="角丸四角形吹き出し 7"/>
          <p:cNvSpPr/>
          <p:nvPr/>
        </p:nvSpPr>
        <p:spPr>
          <a:xfrm>
            <a:off x="1204313" y="2748312"/>
            <a:ext cx="2556013" cy="652249"/>
          </a:xfrm>
          <a:prstGeom prst="wedgeRoundRectCallout">
            <a:avLst>
              <a:gd name="adj1" fmla="val 90092"/>
              <a:gd name="adj2" fmla="val 5231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err="1" smtClean="0">
                <a:latin typeface="メイリオ" panose="020B0604030504040204" pitchFamily="50" charset="-128"/>
                <a:ea typeface="メイリオ" panose="020B0604030504040204" pitchFamily="50" charset="-128"/>
              </a:rPr>
              <a:t>Defalt</a:t>
            </a:r>
            <a:r>
              <a:rPr lang="en-US" altLang="ja-JP" b="1" dirty="0" smtClean="0">
                <a:latin typeface="メイリオ" panose="020B0604030504040204" pitchFamily="50" charset="-128"/>
                <a:ea typeface="メイリオ" panose="020B0604030504040204" pitchFamily="50" charset="-128"/>
              </a:rPr>
              <a:t> Test</a:t>
            </a:r>
          </a:p>
          <a:p>
            <a:r>
              <a:rPr lang="ja-JP" altLang="en-US" dirty="0" smtClean="0">
                <a:latin typeface="メイリオ" panose="020B0604030504040204" pitchFamily="50" charset="-128"/>
                <a:ea typeface="メイリオ" panose="020B0604030504040204" pitchFamily="50" charset="-128"/>
              </a:rPr>
              <a:t>メソッド名が初期状態</a:t>
            </a:r>
            <a:endParaRPr kumimoji="1" lang="en-US" altLang="ja-JP" dirty="0" smtClean="0">
              <a:latin typeface="メイリオ" panose="020B0604030504040204" pitchFamily="50" charset="-128"/>
              <a:ea typeface="メイリオ" panose="020B0604030504040204" pitchFamily="50" charset="-128"/>
            </a:endParaRPr>
          </a:p>
        </p:txBody>
      </p:sp>
      <p:sp>
        <p:nvSpPr>
          <p:cNvPr id="9" name="正方形/長方形 8"/>
          <p:cNvSpPr/>
          <p:nvPr/>
        </p:nvSpPr>
        <p:spPr>
          <a:xfrm>
            <a:off x="2992544" y="4822505"/>
            <a:ext cx="5804452" cy="750404"/>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0" name="角丸四角形吹き出し 9"/>
          <p:cNvSpPr/>
          <p:nvPr/>
        </p:nvSpPr>
        <p:spPr>
          <a:xfrm>
            <a:off x="7904357" y="5598309"/>
            <a:ext cx="3027849"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Assertion Roulette</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a:t>
            </a:r>
            <a:endParaRPr kumimoji="1" lang="en-US" altLang="ja-JP"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636517"/>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3" y="2636517"/>
            <a:ext cx="445604" cy="445604"/>
          </a:xfrm>
          <a:prstGeom prst="rect">
            <a:avLst/>
          </a:prstGeom>
        </p:spPr>
      </p:pic>
      <p:sp>
        <p:nvSpPr>
          <p:cNvPr id="13" name="正方形/長方形 12"/>
          <p:cNvSpPr/>
          <p:nvPr/>
        </p:nvSpPr>
        <p:spPr>
          <a:xfrm>
            <a:off x="7626368" y="5580678"/>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138" y="5519997"/>
            <a:ext cx="445604" cy="445604"/>
          </a:xfrm>
          <a:prstGeom prst="rect">
            <a:avLst/>
          </a:prstGeom>
        </p:spPr>
      </p:pic>
    </p:spTree>
    <p:extLst>
      <p:ext uri="{BB962C8B-B14F-4D97-AF65-F5344CB8AC3E}">
        <p14:creationId xmlns:p14="http://schemas.microsoft.com/office/powerpoint/2010/main" val="1104465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r>
              <a:rPr lang="ja-JP" altLang="en-US" sz="2800" dirty="0" err="1" smtClean="0"/>
              <a:t>ので</a:t>
            </a:r>
            <a:r>
              <a:rPr lang="ja-JP" altLang="en-US" sz="2800" dirty="0"/>
              <a:t>開発者は理解</a:t>
            </a:r>
            <a:r>
              <a:rPr lang="ja-JP" altLang="en-US" sz="2800" dirty="0" smtClean="0"/>
              <a:t>しにくい</a:t>
            </a:r>
            <a:endParaRPr lang="en-US" altLang="ja-JP" sz="2800" dirty="0"/>
          </a:p>
          <a:p>
            <a:pPr lvl="1"/>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in </a:t>
            </a:r>
            <a:r>
              <a:rPr lang="en-US" altLang="ja-JP" sz="1200" dirty="0" err="1">
                <a:solidFill>
                  <a:schemeClr val="tx2"/>
                </a:solidFill>
              </a:rPr>
              <a:t>uence</a:t>
            </a:r>
            <a:r>
              <a:rPr lang="en-US" altLang="ja-JP" sz="1200" dirty="0">
                <a:solidFill>
                  <a:schemeClr val="tx2"/>
                </a:solidFill>
              </a:rPr>
              <a:t> software maintenance?  </a:t>
            </a:r>
            <a:r>
              <a:rPr lang="en-US" altLang="ja-JP" sz="1200" dirty="0" err="1">
                <a:solidFill>
                  <a:schemeClr val="tx2"/>
                </a:solidFill>
              </a:rPr>
              <a:t>InProceedings</a:t>
            </a:r>
            <a:r>
              <a:rPr lang="en-US" altLang="ja-JP" sz="1200" dirty="0">
                <a:solidFill>
                  <a:schemeClr val="tx2"/>
                </a:solidFill>
              </a:rPr>
              <a:t> of the International Conference on Software Testing, </a:t>
            </a:r>
            <a:r>
              <a:rPr lang="en-US" altLang="ja-JP" sz="1200" dirty="0" err="1">
                <a:solidFill>
                  <a:schemeClr val="tx2"/>
                </a:solidFill>
              </a:rPr>
              <a:t>Veri</a:t>
            </a:r>
            <a:r>
              <a:rPr lang="en-US" altLang="ja-JP" sz="1200" dirty="0">
                <a:solidFill>
                  <a:schemeClr val="tx2"/>
                </a:solidFill>
              </a:rPr>
              <a:t> </a:t>
            </a:r>
            <a:r>
              <a:rPr lang="en-US" altLang="ja-JP" sz="1200" dirty="0" err="1">
                <a:solidFill>
                  <a:schemeClr val="tx2"/>
                </a:solidFill>
              </a:rPr>
              <a:t>cationand</a:t>
            </a:r>
            <a:r>
              <a:rPr lang="en-US" altLang="ja-JP" sz="1200" dirty="0">
                <a:solidFill>
                  <a:schemeClr val="tx2"/>
                </a:solidFill>
              </a:rPr>
              <a:t> Validation (ICST), pages </a:t>
            </a:r>
            <a:r>
              <a:rPr lang="en-US" altLang="ja-JP" sz="1200" dirty="0" smtClean="0">
                <a:solidFill>
                  <a:schemeClr val="tx2"/>
                </a:solidFill>
              </a:rPr>
              <a:t>250-261</a:t>
            </a:r>
            <a:r>
              <a:rPr lang="en-US" altLang="ja-JP" sz="1200" dirty="0">
                <a:solidFill>
                  <a:schemeClr val="tx2"/>
                </a:solidFill>
              </a:rPr>
              <a:t>, 2018.</a:t>
            </a:r>
          </a:p>
        </p:txBody>
      </p:sp>
      <p:sp>
        <p:nvSpPr>
          <p:cNvPr id="6" name="フローチャート: 組合せ 5"/>
          <p:cNvSpPr/>
          <p:nvPr/>
        </p:nvSpPr>
        <p:spPr>
          <a:xfrm>
            <a:off x="4132189" y="360055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395411" y="4332124"/>
            <a:ext cx="9401175"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テスト失敗の原因がテストコードの問題なのか，テスト対象のコードによるものなのか判断が</a:t>
            </a:r>
            <a:r>
              <a:rPr lang="ja-JP" altLang="en-US" sz="2800" dirty="0" smtClean="0">
                <a:latin typeface="メイリオ" panose="020B0604030504040204" pitchFamily="50" charset="-128"/>
                <a:ea typeface="メイリオ" panose="020B0604030504040204" pitchFamily="50" charset="-128"/>
              </a:rPr>
              <a:t>難しい</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9457583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6476"/>
              <a:gd name="adj2" fmla="val 6579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3287930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研究目的とアイディア</a:t>
            </a:r>
            <a:endParaRPr kumimoji="1" lang="ja-JP" altLang="en-US" dirty="0">
              <a:solidFill>
                <a:schemeClr val="bg1"/>
              </a:solidFill>
            </a:endParaRPr>
          </a:p>
        </p:txBody>
      </p:sp>
      <p:sp>
        <p:nvSpPr>
          <p:cNvPr id="4" name="コンテンツ プレースホルダー 2"/>
          <p:cNvSpPr>
            <a:spLocks noGrp="1"/>
          </p:cNvSpPr>
          <p:nvPr>
            <p:ph idx="1"/>
          </p:nvPr>
        </p:nvSpPr>
        <p:spPr>
          <a:xfrm>
            <a:off x="945808" y="1550026"/>
            <a:ext cx="10757518" cy="2096538"/>
          </a:xfrm>
        </p:spPr>
        <p:txBody>
          <a:bodyPr>
            <a:normAutofit/>
          </a:bodyPr>
          <a:lstStyle/>
          <a:p>
            <a:r>
              <a:rPr kumimoji="1" lang="ja-JP" altLang="en-US" sz="3000" dirty="0" smtClean="0"/>
              <a:t>目的</a:t>
            </a:r>
            <a:r>
              <a:rPr kumimoji="1" lang="en-US" altLang="ja-JP" sz="3000" dirty="0" smtClean="0"/>
              <a:t>: </a:t>
            </a:r>
            <a:r>
              <a:rPr lang="ja-JP" altLang="en-US" sz="3000" dirty="0" smtClean="0"/>
              <a:t>既存の高品質のテストを推薦することで開発者を支援</a:t>
            </a:r>
            <a:endParaRPr kumimoji="1" lang="en-US" altLang="ja-JP" sz="100" dirty="0" smtClean="0"/>
          </a:p>
          <a:p>
            <a:pPr lvl="1">
              <a:buFont typeface="Wingdings" panose="05000000000000000000" pitchFamily="2" charset="2"/>
              <a:buChar char="Ø"/>
            </a:pPr>
            <a:r>
              <a:rPr lang="ja-JP" altLang="en-US" sz="2500" dirty="0" smtClean="0"/>
              <a:t>命名規則に従った可読性の高いテストコードを利用できる</a:t>
            </a:r>
            <a:endParaRPr lang="en-US" altLang="ja-JP" sz="2500" dirty="0" smtClean="0"/>
          </a:p>
          <a:p>
            <a:pPr lvl="1">
              <a:buFont typeface="Wingdings" panose="05000000000000000000" pitchFamily="2" charset="2"/>
              <a:buChar char="Ø"/>
            </a:pPr>
            <a:r>
              <a:rPr lang="ja-JP" altLang="en-US" sz="2500" dirty="0" smtClean="0"/>
              <a:t>人</a:t>
            </a:r>
            <a:r>
              <a:rPr lang="ja-JP" altLang="en-US" sz="2500" dirty="0"/>
              <a:t>によって作成された信頼性の高いテストコードを</a:t>
            </a:r>
            <a:r>
              <a:rPr lang="ja-JP" altLang="en-US" sz="2500" dirty="0" smtClean="0"/>
              <a:t>利用でき</a:t>
            </a:r>
            <a:r>
              <a:rPr lang="ja-JP" altLang="en-US" sz="2500" dirty="0"/>
              <a:t>る</a:t>
            </a:r>
            <a:endParaRPr lang="en-US" altLang="ja-JP" sz="2500" dirty="0"/>
          </a:p>
          <a:p>
            <a:pPr lvl="1"/>
            <a:endParaRPr kumimoji="1" lang="en-US" altLang="ja-JP" sz="500" dirty="0" smtClean="0"/>
          </a:p>
          <a:p>
            <a:r>
              <a:rPr lang="ja-JP" altLang="en-US" sz="3000" dirty="0" smtClean="0"/>
              <a:t>アイディア</a:t>
            </a:r>
            <a:r>
              <a:rPr lang="en-US" altLang="ja-JP" sz="3000" dirty="0" smtClean="0"/>
              <a:t>: </a:t>
            </a:r>
            <a:r>
              <a:rPr lang="ja-JP" altLang="en-US" sz="3000" dirty="0" smtClean="0"/>
              <a:t>類似するコード間でテストコードを再利用</a:t>
            </a:r>
            <a:endParaRPr lang="en-US" altLang="ja-JP" sz="3000" dirty="0" smtClean="0"/>
          </a:p>
          <a:p>
            <a:pPr lvl="1">
              <a:buFont typeface="Wingdings" panose="05000000000000000000" pitchFamily="2" charset="2"/>
              <a:buChar char="Ø"/>
            </a:pPr>
            <a:endParaRPr lang="en-US" altLang="ja-JP" sz="2800" dirty="0"/>
          </a:p>
          <a:p>
            <a:pPr lvl="1">
              <a:buFont typeface="Wingdings" panose="05000000000000000000" pitchFamily="2" charset="2"/>
              <a:buChar char="Ø"/>
            </a:pPr>
            <a:endParaRPr lang="en-US" altLang="ja-JP" sz="2800" dirty="0" smtClean="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5218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ja-JP" altLang="en-US" dirty="0">
                <a:solidFill>
                  <a:schemeClr val="bg1"/>
                </a:solidFill>
              </a:rPr>
              <a:t>の概要</a:t>
            </a:r>
            <a:endParaRPr kumimoji="1" lang="ja-JP" altLang="en-US" dirty="0">
              <a:solidFill>
                <a:schemeClr val="bg1"/>
              </a:solidFill>
            </a:endParaRPr>
          </a:p>
        </p:txBody>
      </p:sp>
      <p:pic>
        <p:nvPicPr>
          <p:cNvPr id="4" name="図 3"/>
          <p:cNvPicPr>
            <a:picLocks noChangeAspect="1"/>
          </p:cNvPicPr>
          <p:nvPr/>
        </p:nvPicPr>
        <p:blipFill>
          <a:blip r:embed="rId3"/>
          <a:stretch>
            <a:fillRect/>
          </a:stretch>
        </p:blipFill>
        <p:spPr>
          <a:xfrm>
            <a:off x="465885" y="1175263"/>
            <a:ext cx="11114470" cy="5621368"/>
          </a:xfrm>
          <a:prstGeom prst="rect">
            <a:avLst/>
          </a:prstGeom>
        </p:spPr>
      </p:pic>
    </p:spTree>
    <p:extLst>
      <p:ext uri="{BB962C8B-B14F-4D97-AF65-F5344CB8AC3E}">
        <p14:creationId xmlns:p14="http://schemas.microsoft.com/office/powerpoint/2010/main" val="15621183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Step1:</a:t>
            </a:r>
            <a:r>
              <a:rPr lang="en-US" altLang="ja-JP" dirty="0">
                <a:solidFill>
                  <a:schemeClr val="bg1"/>
                </a:solidFill>
              </a:rPr>
              <a:t> </a:t>
            </a:r>
            <a:r>
              <a:rPr lang="ja-JP" altLang="en-US" dirty="0">
                <a:solidFill>
                  <a:schemeClr val="bg1"/>
                </a:solidFill>
              </a:rPr>
              <a:t>類似コード片の検出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42214"/>
            <a:ext cx="10515600" cy="1712778"/>
          </a:xfrm>
        </p:spPr>
        <p:txBody>
          <a:bodyPr>
            <a:normAutofit/>
          </a:bodyPr>
          <a:lstStyle/>
          <a:p>
            <a:r>
              <a:rPr lang="ja-JP" altLang="en-US" dirty="0" smtClean="0"/>
              <a:t>類似コード検出ツール</a:t>
            </a:r>
            <a:r>
              <a:rPr lang="en-US" altLang="ja-JP" dirty="0" smtClean="0"/>
              <a:t>: NiCad[5]</a:t>
            </a:r>
          </a:p>
          <a:p>
            <a:pPr lvl="1"/>
            <a:r>
              <a:rPr lang="ja-JP" altLang="en-US" dirty="0"/>
              <a:t>ソースコードのレイアウトを変換</a:t>
            </a:r>
            <a:r>
              <a:rPr lang="ja-JP" altLang="en-US" dirty="0" smtClean="0"/>
              <a:t>させ</a:t>
            </a:r>
            <a:r>
              <a:rPr lang="ja-JP" altLang="en-US" dirty="0"/>
              <a:t>、</a:t>
            </a:r>
            <a:r>
              <a:rPr lang="ja-JP" altLang="en-US" dirty="0" smtClean="0"/>
              <a:t>行</a:t>
            </a:r>
            <a:r>
              <a:rPr lang="ja-JP" altLang="en-US" dirty="0"/>
              <a:t>単位でソースコードを比較する</a:t>
            </a:r>
            <a:r>
              <a:rPr lang="ja-JP" altLang="en-US" dirty="0" smtClean="0"/>
              <a:t>こと</a:t>
            </a:r>
            <a:r>
              <a:rPr lang="ja-JP" altLang="en-US" dirty="0"/>
              <a:t>で</a:t>
            </a:r>
            <a:r>
              <a:rPr lang="ja-JP" altLang="en-US" dirty="0" smtClean="0"/>
              <a:t>類似コード片を検出</a:t>
            </a:r>
            <a:endParaRPr lang="en-US" altLang="ja-JP" dirty="0" smtClean="0"/>
          </a:p>
          <a:p>
            <a:pPr lvl="1"/>
            <a:r>
              <a:rPr lang="ja-JP" altLang="en-US" dirty="0" smtClean="0"/>
              <a:t>高精度・高再現率で類似コード片を検出可能</a:t>
            </a:r>
            <a:endParaRPr lang="ja-JP" altLang="en-US" dirty="0"/>
          </a:p>
          <a:p>
            <a:pPr lvl="1"/>
            <a:endParaRPr kumimoji="1" lang="ja-JP" altLang="en-US" dirty="0"/>
          </a:p>
        </p:txBody>
      </p:sp>
      <p:sp>
        <p:nvSpPr>
          <p:cNvPr id="5" name="正方形/長方形 4"/>
          <p:cNvSpPr/>
          <p:nvPr/>
        </p:nvSpPr>
        <p:spPr>
          <a:xfrm>
            <a:off x="788504" y="3147345"/>
            <a:ext cx="51117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a:latin typeface="Consolas" panose="020B0609020204030204" pitchFamily="49" charset="0"/>
              </a:rPr>
              <a:t>public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countPrice</a:t>
            </a:r>
            <a:r>
              <a:rPr lang="en-US" altLang="ja-JP" dirty="0">
                <a:latin typeface="Consolas" panose="020B0609020204030204" pitchFamily="49" charset="0"/>
              </a:rPr>
              <a:t>(</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item</a:t>
            </a:r>
            <a:r>
              <a:rPr lang="en-US" altLang="ja-JP" dirty="0" smtClean="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latin typeface="Consolas" panose="020B0609020204030204" pitchFamily="49" charset="0"/>
              </a:rPr>
              <a:t> = 0;</a:t>
            </a:r>
          </a:p>
          <a:p>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a:latin typeface="Consolas" panose="020B0609020204030204" pitchFamily="49" charset="0"/>
              </a:rPr>
              <a:t>i</a:t>
            </a:r>
            <a:r>
              <a:rPr lang="en-US" altLang="ja-JP" dirty="0">
                <a:latin typeface="Consolas" panose="020B0609020204030204" pitchFamily="49" charset="0"/>
              </a:rPr>
              <a:t>=0; </a:t>
            </a:r>
            <a:r>
              <a:rPr lang="en-US" altLang="ja-JP" dirty="0" err="1">
                <a:latin typeface="Consolas" panose="020B0609020204030204" pitchFamily="49" charset="0"/>
              </a:rPr>
              <a:t>i</a:t>
            </a:r>
            <a:r>
              <a:rPr lang="en-US" altLang="ja-JP" dirty="0">
                <a:latin typeface="Consolas" panose="020B0609020204030204" pitchFamily="49" charset="0"/>
              </a:rPr>
              <a:t> &lt;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dirty="0">
                <a:latin typeface="Consolas" panose="020B0609020204030204" pitchFamily="49" charset="0"/>
              </a:rPr>
              <a:t>; </a:t>
            </a:r>
            <a:r>
              <a:rPr lang="en-US" altLang="ja-JP" dirty="0" err="1">
                <a:latin typeface="Consolas" panose="020B0609020204030204" pitchFamily="49" charset="0"/>
              </a:rPr>
              <a:t>i</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 += item[</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return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a:t>
            </a:r>
          </a:p>
        </p:txBody>
      </p:sp>
      <p:sp>
        <p:nvSpPr>
          <p:cNvPr id="6" name="正方形/長方形 5"/>
          <p:cNvSpPr/>
          <p:nvPr/>
        </p:nvSpPr>
        <p:spPr>
          <a:xfrm>
            <a:off x="6562863" y="3147345"/>
            <a:ext cx="487680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latin typeface="Consolas" panose="020B0609020204030204" pitchFamily="49" charset="0"/>
              </a:rPr>
              <a:t>= 0;</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int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cost.length</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cost[</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7" name="テキスト ボックス 6"/>
          <p:cNvSpPr txBox="1"/>
          <p:nvPr/>
        </p:nvSpPr>
        <p:spPr>
          <a:xfrm>
            <a:off x="2217255" y="5548022"/>
            <a:ext cx="2279650" cy="461665"/>
          </a:xfrm>
          <a:prstGeom prst="rect">
            <a:avLst/>
          </a:prstGeom>
          <a:noFill/>
        </p:spPr>
        <p:txBody>
          <a:bodyPr wrap="square" rtlCol="0">
            <a:spAutoFit/>
          </a:bodyPr>
          <a:lstStyle/>
          <a:p>
            <a:pPr algn="ctr"/>
            <a:r>
              <a:rPr lang="ja-JP" altLang="en-US" sz="2400" dirty="0" smtClean="0">
                <a:latin typeface="メイリオ" panose="020B0604030504040204" pitchFamily="50" charset="-128"/>
                <a:ea typeface="メイリオ" panose="020B0604030504040204" pitchFamily="50" charset="-128"/>
              </a:rPr>
              <a:t>入力コード</a:t>
            </a:r>
            <a:r>
              <a:rPr lang="ja-JP" altLang="en-US" sz="2400" dirty="0">
                <a:latin typeface="メイリオ" panose="020B0604030504040204" pitchFamily="50" charset="-128"/>
                <a:ea typeface="メイリオ" panose="020B0604030504040204" pitchFamily="50" charset="-128"/>
              </a:rPr>
              <a:t>片</a:t>
            </a:r>
            <a:endParaRPr kumimoji="1" lang="ja-JP" altLang="en-US" sz="24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7856055" y="5548022"/>
            <a:ext cx="2279650" cy="461665"/>
          </a:xfrm>
          <a:prstGeom prst="rect">
            <a:avLst/>
          </a:prstGeom>
          <a:noFill/>
        </p:spPr>
        <p:txBody>
          <a:bodyPr wrap="square" rtlCol="0">
            <a:spAutoFit/>
          </a:bodyPr>
          <a:lstStyle/>
          <a:p>
            <a:pPr algn="ctr"/>
            <a:r>
              <a:rPr lang="ja-JP" altLang="en-US" sz="2400" dirty="0">
                <a:latin typeface="メイリオ" panose="020B0604030504040204" pitchFamily="50" charset="-128"/>
                <a:ea typeface="メイリオ" panose="020B0604030504040204" pitchFamily="50" charset="-128"/>
              </a:rPr>
              <a:t>類似</a:t>
            </a:r>
            <a:r>
              <a:rPr lang="ja-JP" altLang="en-US" sz="2400" dirty="0" smtClean="0">
                <a:latin typeface="メイリオ" panose="020B0604030504040204" pitchFamily="50" charset="-128"/>
                <a:ea typeface="メイリオ" panose="020B0604030504040204" pitchFamily="50" charset="-128"/>
              </a:rPr>
              <a:t>コード片</a:t>
            </a:r>
            <a:endParaRPr kumimoji="1" lang="ja-JP" altLang="en-US" sz="24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819778" y="3723657"/>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0" name="Rectangle 4"/>
          <p:cNvSpPr>
            <a:spLocks noChangeArrowheads="1"/>
          </p:cNvSpPr>
          <p:nvPr/>
        </p:nvSpPr>
        <p:spPr bwMode="auto">
          <a:xfrm>
            <a:off x="1361431" y="6203267"/>
            <a:ext cx="9824743"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[3] </a:t>
            </a:r>
            <a:r>
              <a:rPr lang="en-US" altLang="ja-JP" sz="1200" dirty="0" err="1" smtClean="0">
                <a:solidFill>
                  <a:schemeClr val="tx2"/>
                </a:solidFill>
              </a:rPr>
              <a:t>Chanchal</a:t>
            </a:r>
            <a:r>
              <a:rPr lang="en-US" altLang="ja-JP" sz="1200" dirty="0">
                <a:solidFill>
                  <a:schemeClr val="tx2"/>
                </a:solidFill>
              </a:rPr>
              <a:t>, K. R. and James, R. C.: NICAD: Accurate Detection of Near-Miss Intentional Clones Using Flexible Pretty-Printing and Code Normalization, Proc. of ICPC 2008, pp. 172–181 (2008).</a:t>
            </a:r>
          </a:p>
        </p:txBody>
      </p:sp>
    </p:spTree>
    <p:extLst>
      <p:ext uri="{BB962C8B-B14F-4D97-AF65-F5344CB8AC3E}">
        <p14:creationId xmlns:p14="http://schemas.microsoft.com/office/powerpoint/2010/main" val="42539183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1167110"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7984005"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446716"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8" name="正方形/長方形 7"/>
          <p:cNvSpPr/>
          <p:nvPr/>
        </p:nvSpPr>
        <p:spPr>
          <a:xfrm>
            <a:off x="6020924"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1882688"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551148" y="3244063"/>
            <a:ext cx="2957417"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335329" y="4366785"/>
            <a:ext cx="1024176" cy="79305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3402302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2">
          <a:schemeClr val="accent1"/>
        </a:lnRef>
        <a:fillRef idx="1">
          <a:schemeClr val="lt1"/>
        </a:fillRef>
        <a:effectRef idx="0">
          <a:schemeClr val="accent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11450</TotalTime>
  <Words>4653</Words>
  <Application>Microsoft Office PowerPoint</Application>
  <PresentationFormat>ワイド画面</PresentationFormat>
  <Paragraphs>626</Paragraphs>
  <Slides>34</Slides>
  <Notes>21</Notes>
  <HiddenSlides>8</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34</vt:i4>
      </vt:variant>
    </vt:vector>
  </HeadingPairs>
  <TitlesOfParts>
    <vt:vector size="44" baseType="lpstr">
      <vt:lpstr>Meiryo UI</vt:lpstr>
      <vt:lpstr>ＭＳ Ｐゴシック</vt:lpstr>
      <vt:lpstr>MS UI Gothic</vt:lpstr>
      <vt:lpstr>メイリオ</vt:lpstr>
      <vt:lpstr>游ゴシック</vt:lpstr>
      <vt:lpstr>游ゴシック Light</vt:lpstr>
      <vt:lpstr>Arial</vt:lpstr>
      <vt:lpstr>Consolas</vt:lpstr>
      <vt:lpstr>Wingdings</vt:lpstr>
      <vt:lpstr>Office テーマ</vt:lpstr>
      <vt:lpstr>ソースコードの類似性に基づいた テストコード自動推薦ツールSuiteRec</vt:lpstr>
      <vt:lpstr>ソフトウェアテスト</vt:lpstr>
      <vt:lpstr>テストコード自動生成ツール</vt:lpstr>
      <vt:lpstr>自動生成ツールにおける課題</vt:lpstr>
      <vt:lpstr>テストスメル</vt:lpstr>
      <vt:lpstr>研究目的とアイディア</vt:lpstr>
      <vt:lpstr>提案ツールの概要</vt:lpstr>
      <vt:lpstr>Step1: 類似コード片の検出</vt:lpstr>
      <vt:lpstr>Step2: テストコードの検索</vt:lpstr>
      <vt:lpstr>Step3: テストスメルの検出</vt:lpstr>
      <vt:lpstr>Step4: 推薦されるテストスイートの順位付け</vt:lpstr>
      <vt:lpstr>SuiteRecのインターフェス</vt:lpstr>
      <vt:lpstr>評価実験</vt:lpstr>
      <vt:lpstr>リサーチクエスチョン(RQ)</vt:lpstr>
      <vt:lpstr>RQ1. SuiteRecは、高いカバレッジを持つ         テストコードの作成を支援できるか？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lpstr>補足資料</vt:lpstr>
      <vt:lpstr>カバレッジの種類</vt:lpstr>
      <vt:lpstr>ソースコードデータベース</vt:lpstr>
      <vt:lpstr>テストコードデータベース</vt:lpstr>
      <vt:lpstr>EvoSuite</vt:lpstr>
      <vt:lpstr>議論</vt:lpstr>
      <vt:lpstr>Step2: テストコードの検索</vt:lpstr>
      <vt:lpstr>評価実験</vt:lpstr>
      <vt:lpstr>議論</vt:lpstr>
      <vt:lpstr>RQ4. SuiteRecの利用は、開発者のテストコード 　　　作成タスクの認識にどう影響するか？</vt:lpstr>
      <vt:lpstr>研究内容</vt:lpstr>
      <vt:lpstr>本発表の概要</vt:lpstr>
      <vt:lpstr>議論</vt:lpstr>
      <vt:lpstr>テストスメル</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倉地 亮介</dc:creator>
  <cp:lastModifiedBy>倉地 亮介</cp:lastModifiedBy>
  <cp:revision>109</cp:revision>
  <dcterms:created xsi:type="dcterms:W3CDTF">2020-01-21T13:07:49Z</dcterms:created>
  <dcterms:modified xsi:type="dcterms:W3CDTF">2020-01-30T03:29:03Z</dcterms:modified>
</cp:coreProperties>
</file>